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343" r:id="rId12"/>
    <p:sldId id="340"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83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A6CC72-984D-987C-7ADD-0B6242E6BFAD}"/>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D129063-1017-26CE-9C3C-547C255396A4}"/>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2/16/2025 am</a:t>
            </a:r>
          </a:p>
        </p:txBody>
      </p:sp>
      <p:sp>
        <p:nvSpPr>
          <p:cNvPr id="4" name="Footer Placeholder 3">
            <a:extLst>
              <a:ext uri="{FF2B5EF4-FFF2-40B4-BE49-F238E27FC236}">
                <a16:creationId xmlns:a16="http://schemas.microsoft.com/office/drawing/2014/main" id="{8551E015-A6E4-AC7D-4D5A-73B737C41B2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2280432B-9234-BB6C-FA58-3FEE2D7B3703}"/>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5F2503DE-4E3A-4E90-A120-024859D4379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534526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2/16/2025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2C0F42F-B7D9-4C78-8603-1546B9D2D132}" type="slidenum">
              <a:rPr lang="en-US" smtClean="0"/>
              <a:t>‹#›</a:t>
            </a:fld>
            <a:endParaRPr lang="en-US"/>
          </a:p>
        </p:txBody>
      </p:sp>
    </p:spTree>
    <p:extLst>
      <p:ext uri="{BB962C8B-B14F-4D97-AF65-F5344CB8AC3E}">
        <p14:creationId xmlns:p14="http://schemas.microsoft.com/office/powerpoint/2010/main" val="12929041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Joe Price, Vegas Drive Church of Christ, presented October 20, 2024</a:t>
            </a:r>
          </a:p>
          <a:p>
            <a:endParaRPr lang="en-US" dirty="0"/>
          </a:p>
          <a:p>
            <a:r>
              <a:rPr lang="en-US" b="1" dirty="0"/>
              <a:t>James 1:21-25</a:t>
            </a:r>
            <a:r>
              <a:rPr lang="en-US" dirty="0"/>
              <a:t> – “21 Therefore put away all filthiness and rampant wickedness and receive with meekness the implanted word, which is able to save your souls. 22 But be doers of the word, and not hearers only, deceiving yourselves. 23 For if anyone is a hearer of the word and not a doer, he is like a man who looks intently at his natural face in a mirror. 24 For he looks at himself and goes away and at once forgets what he was like. 25 But the one who looks into the perfect law, the law of liberty, and perseveres, being no hearer who forgets but a doer who acts, he will be blessed in his doing.”</a:t>
            </a:r>
          </a:p>
        </p:txBody>
      </p:sp>
      <p:sp>
        <p:nvSpPr>
          <p:cNvPr id="4" name="Slide Number Placeholder 3"/>
          <p:cNvSpPr>
            <a:spLocks noGrp="1"/>
          </p:cNvSpPr>
          <p:nvPr>
            <p:ph type="sldNum" sz="quarter" idx="5"/>
          </p:nvPr>
        </p:nvSpPr>
        <p:spPr/>
        <p:txBody>
          <a:bodyPr/>
          <a:lstStyle/>
          <a:p>
            <a:fld id="{A2C0F42F-B7D9-4C78-8603-1546B9D2D132}" type="slidenum">
              <a:rPr lang="en-US" smtClean="0"/>
              <a:t>1</a:t>
            </a:fld>
            <a:endParaRPr lang="en-US"/>
          </a:p>
        </p:txBody>
      </p:sp>
      <p:sp>
        <p:nvSpPr>
          <p:cNvPr id="5" name="Date Placeholder 4">
            <a:extLst>
              <a:ext uri="{FF2B5EF4-FFF2-40B4-BE49-F238E27FC236}">
                <a16:creationId xmlns:a16="http://schemas.microsoft.com/office/drawing/2014/main" id="{1AD30ED0-7ECB-7AC4-1096-0AF4EF480B97}"/>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241BF058-125F-A800-A712-C1631B30F91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74178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7BB663-1021-3E7C-799A-F939B4219D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5E1E55-FCEC-BD5A-25B6-0C4A4A38C1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4D373C3-3AE1-BAF8-DEB0-6C0BABD76609}"/>
              </a:ext>
            </a:extLst>
          </p:cNvPr>
          <p:cNvSpPr>
            <a:spLocks noGrp="1"/>
          </p:cNvSpPr>
          <p:nvPr>
            <p:ph type="body" idx="1"/>
          </p:nvPr>
        </p:nvSpPr>
        <p:spPr/>
        <p:txBody>
          <a:bodyPr/>
          <a:lstStyle/>
          <a:p>
            <a:pPr defTabSz="990511"/>
            <a:r>
              <a:rPr lang="en-US" b="1" dirty="0"/>
              <a:t>John 13:15-17</a:t>
            </a:r>
            <a:r>
              <a:rPr lang="en-US" b="0" dirty="0"/>
              <a:t> – “15 For I have given you an example, that you also should do just as I have done to you.  16 Truly, truly, I say to you, a servant is not greater than his master, nor is a messenger greater than the one who sent him.  17 If you know these things, blessed are you if you do them.”</a:t>
            </a:r>
          </a:p>
          <a:p>
            <a:pPr defTabSz="990511"/>
            <a:endParaRPr lang="en-US" b="0" dirty="0"/>
          </a:p>
          <a:p>
            <a:pPr defTabSz="990511"/>
            <a:r>
              <a:rPr lang="en-US" b="1" dirty="0"/>
              <a:t>James 1:25</a:t>
            </a:r>
            <a:r>
              <a:rPr lang="en-US" b="0" dirty="0"/>
              <a:t> – “But the one who looks into the perfect law, the law of liberty, and perseveres, being no hearer who forgets but a doer who acts, he will be blessed in his doing.”</a:t>
            </a:r>
          </a:p>
        </p:txBody>
      </p:sp>
      <p:sp>
        <p:nvSpPr>
          <p:cNvPr id="4" name="Slide Number Placeholder 3">
            <a:extLst>
              <a:ext uri="{FF2B5EF4-FFF2-40B4-BE49-F238E27FC236}">
                <a16:creationId xmlns:a16="http://schemas.microsoft.com/office/drawing/2014/main" id="{595B3672-AF60-3152-14B6-42A1841147B4}"/>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C83DBED-8006-EAE1-AE06-FDD03CE73CC3}"/>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C737ED2A-2CD1-2396-89F5-AECA9D4B04E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7242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I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a:p>
            <a:endParaRPr lang="en-US" b="0" dirty="0"/>
          </a:p>
          <a:p>
            <a:r>
              <a:rPr lang="en-US" b="1" dirty="0"/>
              <a:t>Acts 3:19</a:t>
            </a:r>
            <a:r>
              <a:rPr lang="en-US" b="0" dirty="0"/>
              <a:t> – “</a:t>
            </a:r>
            <a:r>
              <a:rPr lang="en-US" b="1" dirty="0"/>
              <a:t>Repent therefore, and turn again</a:t>
            </a:r>
            <a:r>
              <a:rPr lang="en-US" b="0" dirty="0"/>
              <a:t>, that your sins may be blotted out”</a:t>
            </a:r>
          </a:p>
        </p:txBody>
      </p:sp>
      <p:sp>
        <p:nvSpPr>
          <p:cNvPr id="4" name="Slide Number Placeholder 3"/>
          <p:cNvSpPr>
            <a:spLocks noGrp="1"/>
          </p:cNvSpPr>
          <p:nvPr>
            <p:ph type="sldNum" sz="quarter" idx="5"/>
          </p:nvPr>
        </p:nvSpPr>
        <p:spPr/>
        <p:txBody>
          <a:bodyPr/>
          <a:lstStyle/>
          <a:p>
            <a:pPr defTabSz="3182891" fontAlgn="base">
              <a:spcBef>
                <a:spcPct val="0"/>
              </a:spcBef>
              <a:spcAft>
                <a:spcPct val="0"/>
              </a:spcAft>
              <a:defRPr/>
            </a:pPr>
            <a:fld id="{3AF42B02-11F3-4BD2-B2E3-53F42D06C240}" type="slidenum">
              <a:rPr lang="en-US" altLang="en-US" sz="4300">
                <a:solidFill>
                  <a:prstClr val="black"/>
                </a:solidFill>
                <a:latin typeface="Arial" panose="020B0604020202020204" pitchFamily="34" charset="0"/>
              </a:rPr>
              <a:pPr defTabSz="3182891" fontAlgn="base">
                <a:spcBef>
                  <a:spcPct val="0"/>
                </a:spcBef>
                <a:spcAft>
                  <a:spcPct val="0"/>
                </a:spcAft>
                <a:defRPr/>
              </a:pPr>
              <a:t>11</a:t>
            </a:fld>
            <a:endParaRPr lang="en-US" altLang="en-US" sz="43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182891" fontAlgn="base">
              <a:spcBef>
                <a:spcPct val="0"/>
              </a:spcBef>
              <a:spcAft>
                <a:spcPct val="0"/>
              </a:spcAft>
              <a:defRPr/>
            </a:pPr>
            <a:r>
              <a:rPr lang="en-US" altLang="en-US" sz="4300">
                <a:solidFill>
                  <a:prstClr val="black"/>
                </a:solidFill>
                <a:latin typeface="Arial" panose="020B0604020202020204" pitchFamily="34" charset="0"/>
              </a:rPr>
              <a:t>2/16/2025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182891" fontAlgn="base">
              <a:spcBef>
                <a:spcPct val="0"/>
              </a:spcBef>
              <a:spcAft>
                <a:spcPct val="0"/>
              </a:spcAft>
              <a:defRPr/>
            </a:pPr>
            <a:r>
              <a:rPr lang="en-US" altLang="en-US" sz="43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a:p>
            <a:endParaRPr lang="en-US" b="0" dirty="0"/>
          </a:p>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940126">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3182891" fontAlgn="base">
              <a:spcBef>
                <a:spcPct val="0"/>
              </a:spcBef>
              <a:spcAft>
                <a:spcPct val="0"/>
              </a:spcAft>
              <a:defRPr/>
            </a:pPr>
            <a:fld id="{3AF42B02-11F3-4BD2-B2E3-53F42D06C240}" type="slidenum">
              <a:rPr lang="en-US" altLang="en-US" sz="4300">
                <a:latin typeface="Arial" panose="020B0604020202020204" pitchFamily="34" charset="0"/>
              </a:rPr>
              <a:pPr defTabSz="3182891" fontAlgn="base">
                <a:spcBef>
                  <a:spcPct val="0"/>
                </a:spcBef>
                <a:spcAft>
                  <a:spcPct val="0"/>
                </a:spcAft>
                <a:defRPr/>
              </a:pPr>
              <a:t>12</a:t>
            </a:fld>
            <a:endParaRPr lang="en-US" altLang="en-US" sz="43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182891" fontAlgn="base">
              <a:spcBef>
                <a:spcPct val="0"/>
              </a:spcBef>
              <a:spcAft>
                <a:spcPct val="0"/>
              </a:spcAft>
              <a:defRPr/>
            </a:pPr>
            <a:r>
              <a:rPr lang="en-US" altLang="en-US" sz="4300">
                <a:latin typeface="Arial" panose="020B0604020202020204" pitchFamily="34" charset="0"/>
              </a:rPr>
              <a:t>2/16/2025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182891" fontAlgn="base">
              <a:spcBef>
                <a:spcPct val="0"/>
              </a:spcBef>
              <a:spcAft>
                <a:spcPct val="0"/>
              </a:spcAft>
              <a:defRPr/>
            </a:pPr>
            <a:r>
              <a:rPr lang="en-US" altLang="en-US" sz="43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r>
              <a:rPr lang="en-US" b="1" dirty="0"/>
              <a:t>I Corinthians 13:12</a:t>
            </a:r>
            <a:r>
              <a:rPr lang="en-US" b="0" dirty="0"/>
              <a:t> – “For now we see in a mirror dimly, but then face to face. Now I know in part; then I shall know fully, even as I have been fully known.”</a:t>
            </a:r>
          </a:p>
        </p:txBody>
      </p:sp>
      <p:sp>
        <p:nvSpPr>
          <p:cNvPr id="4" name="Slide Number Placeholder 3"/>
          <p:cNvSpPr>
            <a:spLocks noGrp="1"/>
          </p:cNvSpPr>
          <p:nvPr>
            <p:ph type="sldNum" sz="quarter" idx="5"/>
          </p:nvPr>
        </p:nvSpPr>
        <p:spPr/>
        <p:txBody>
          <a:bodyPr/>
          <a:lstStyle/>
          <a:p>
            <a:fld id="{A2C0F42F-B7D9-4C78-8603-1546B9D2D132}" type="slidenum">
              <a:rPr lang="en-US" smtClean="0"/>
              <a:t>2</a:t>
            </a:fld>
            <a:endParaRPr lang="en-US"/>
          </a:p>
        </p:txBody>
      </p:sp>
      <p:sp>
        <p:nvSpPr>
          <p:cNvPr id="5" name="Date Placeholder 4">
            <a:extLst>
              <a:ext uri="{FF2B5EF4-FFF2-40B4-BE49-F238E27FC236}">
                <a16:creationId xmlns:a16="http://schemas.microsoft.com/office/drawing/2014/main" id="{2A81F231-9D0F-39F6-AA86-AE1994F11CEA}"/>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28964A5E-F032-8BCC-47AA-4E71F99A150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19026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90D1F-7D2F-644C-5EB3-DCDE7B0140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531065-3B18-2678-3E72-F81F46968D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86F3EA-1C3E-2A2D-FC8F-7BA30C587DE7}"/>
              </a:ext>
            </a:extLst>
          </p:cNvPr>
          <p:cNvSpPr>
            <a:spLocks noGrp="1"/>
          </p:cNvSpPr>
          <p:nvPr>
            <p:ph type="body" idx="1"/>
          </p:nvPr>
        </p:nvSpPr>
        <p:spPr/>
        <p:txBody>
          <a:bodyPr/>
          <a:lstStyle/>
          <a:p>
            <a:pPr defTabSz="990511"/>
            <a:endParaRPr lang="en-US" b="0" dirty="0"/>
          </a:p>
        </p:txBody>
      </p:sp>
      <p:sp>
        <p:nvSpPr>
          <p:cNvPr id="4" name="Slide Number Placeholder 3">
            <a:extLst>
              <a:ext uri="{FF2B5EF4-FFF2-40B4-BE49-F238E27FC236}">
                <a16:creationId xmlns:a16="http://schemas.microsoft.com/office/drawing/2014/main" id="{DD2B0CC0-EEB8-E676-07C1-53350701240D}"/>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2510681-1F77-2B55-E180-3C69BB0D0963}"/>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EC39D45A-02B6-E80B-EC57-648A1287DC8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2007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AAED82-1224-C635-41BA-B9455512AC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186AD0-0DBC-48EB-7EEE-9AEB16A4F4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4D6B40-13CB-6686-36DF-32824747DF21}"/>
              </a:ext>
            </a:extLst>
          </p:cNvPr>
          <p:cNvSpPr>
            <a:spLocks noGrp="1"/>
          </p:cNvSpPr>
          <p:nvPr>
            <p:ph type="body" idx="1"/>
          </p:nvPr>
        </p:nvSpPr>
        <p:spPr/>
        <p:txBody>
          <a:bodyPr/>
          <a:lstStyle/>
          <a:p>
            <a:pPr defTabSz="990511"/>
            <a:r>
              <a:rPr lang="en-US" b="1" dirty="0"/>
              <a:t>James 1:21-25</a:t>
            </a:r>
            <a:r>
              <a:rPr lang="en-US" dirty="0"/>
              <a:t> – “21 Therefore </a:t>
            </a:r>
            <a:r>
              <a:rPr lang="en-US" b="1" dirty="0"/>
              <a:t>put away all filthiness and rampant wickedness</a:t>
            </a:r>
            <a:r>
              <a:rPr lang="en-US" dirty="0"/>
              <a:t> and receive with meekness the implanted word, which is able to save your souls. 22 But </a:t>
            </a:r>
            <a:r>
              <a:rPr lang="en-US" b="1" dirty="0"/>
              <a:t>be doers of the word</a:t>
            </a:r>
            <a:r>
              <a:rPr lang="en-US" dirty="0"/>
              <a:t>, and not hearers only, deceiving yourselves. 23 For if anyone is a hearer of the word and not a doer, he is like a man who looks intently at his natural face in a mirror. 24 For he looks at himself and goes away and at once </a:t>
            </a:r>
            <a:r>
              <a:rPr lang="en-US" b="1" dirty="0"/>
              <a:t>forgets what he was like</a:t>
            </a:r>
            <a:r>
              <a:rPr lang="en-US" dirty="0"/>
              <a:t>. 25 But the one who looks into the perfect law, the law of liberty, and perseveres, being no hearer who forgets but </a:t>
            </a:r>
            <a:r>
              <a:rPr lang="en-US" b="1" dirty="0"/>
              <a:t>a doer who acts</a:t>
            </a:r>
            <a:r>
              <a:rPr lang="en-US" dirty="0"/>
              <a:t>, he will be blessed in his doing.”</a:t>
            </a:r>
          </a:p>
          <a:p>
            <a:pPr defTabSz="990511"/>
            <a:endParaRPr lang="en-US" b="0" dirty="0"/>
          </a:p>
          <a:p>
            <a:pPr defTabSz="990511"/>
            <a:r>
              <a:rPr lang="en-US" b="1" dirty="0"/>
              <a:t>I Peter 4:15</a:t>
            </a:r>
            <a:r>
              <a:rPr lang="en-US" b="0" dirty="0"/>
              <a:t> – “For let none of you suffer as a murderer, or a thief, or an evil-doer, or as </a:t>
            </a:r>
            <a:r>
              <a:rPr lang="en-US" b="1" dirty="0"/>
              <a:t>a meddler in other men's matters</a:t>
            </a:r>
            <a:r>
              <a:rPr lang="en-US" b="0" dirty="0"/>
              <a:t>” (ASV)</a:t>
            </a:r>
          </a:p>
          <a:p>
            <a:pPr defTabSz="990511"/>
            <a:endParaRPr lang="en-US" b="0" dirty="0"/>
          </a:p>
        </p:txBody>
      </p:sp>
      <p:sp>
        <p:nvSpPr>
          <p:cNvPr id="4" name="Slide Number Placeholder 3">
            <a:extLst>
              <a:ext uri="{FF2B5EF4-FFF2-40B4-BE49-F238E27FC236}">
                <a16:creationId xmlns:a16="http://schemas.microsoft.com/office/drawing/2014/main" id="{A4ABFB43-F878-82A3-E01F-E1B3425DE08D}"/>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9BA2960B-7103-5336-0089-DE0B66FD1E90}"/>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2502D7DF-F710-A9FE-2993-578E2A0F0A2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73409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DA593-0479-2C24-6E07-F981C30605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E2AD05-17C5-BB75-A12B-4665F780E4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A6B3FA-5025-55A7-FEE0-ACBBEFF03CEF}"/>
              </a:ext>
            </a:extLst>
          </p:cNvPr>
          <p:cNvSpPr>
            <a:spLocks noGrp="1"/>
          </p:cNvSpPr>
          <p:nvPr>
            <p:ph type="body" idx="1"/>
          </p:nvPr>
        </p:nvSpPr>
        <p:spPr/>
        <p:txBody>
          <a:bodyPr/>
          <a:lstStyle/>
          <a:p>
            <a:pPr defTabSz="990511"/>
            <a:r>
              <a:rPr lang="en-US" b="1" dirty="0"/>
              <a:t>I Timothy 1:12-16</a:t>
            </a:r>
            <a:r>
              <a:rPr lang="en-US" b="0" dirty="0"/>
              <a:t> – “12 I thank him who has given me strength, Christ Jesus our Lord, because he judged me faithful, appointing me to his service, 13 though </a:t>
            </a:r>
            <a:r>
              <a:rPr lang="en-US" b="1" dirty="0"/>
              <a:t>formerly I was a blasphemer, persecutor, and insolent opponent</a:t>
            </a:r>
            <a:r>
              <a:rPr lang="en-US" b="0" dirty="0"/>
              <a:t>. But I received mercy because I had acted ignorantly in unbelief,14 and the grace of our Lord overflowed for me with the faith and love that are in Christ Jesus. 15 The saying is trustworthy and deserving of full acceptance, that Christ Jesus came into the world to save sinners, of whom I am the foremost. 16 But I received mercy for this reason, that in me, as the foremost, Jesus Christ might display his perfect patience as an example to those who were to believe in him for eternal life.”</a:t>
            </a:r>
          </a:p>
          <a:p>
            <a:pPr defTabSz="990511"/>
            <a:endParaRPr lang="en-US" b="0" dirty="0"/>
          </a:p>
          <a:p>
            <a:pPr defTabSz="990511"/>
            <a:r>
              <a:rPr lang="en-US" b="1" dirty="0"/>
              <a:t>Acts 23:1</a:t>
            </a:r>
            <a:r>
              <a:rPr lang="en-US" b="0" dirty="0"/>
              <a:t> – “And looking intently at the council, Paul said, "Brothers, I have lived my life before God </a:t>
            </a:r>
            <a:r>
              <a:rPr lang="en-US" b="1" dirty="0"/>
              <a:t>in all good conscience</a:t>
            </a:r>
            <a:r>
              <a:rPr lang="en-US" b="0" dirty="0"/>
              <a:t> up to this day.“</a:t>
            </a:r>
          </a:p>
          <a:p>
            <a:pPr defTabSz="990511"/>
            <a:endParaRPr lang="en-US" b="0" dirty="0"/>
          </a:p>
          <a:p>
            <a:pPr defTabSz="990511"/>
            <a:r>
              <a:rPr lang="en-US" b="1" dirty="0"/>
              <a:t>Acts 26:9</a:t>
            </a:r>
            <a:r>
              <a:rPr lang="en-US" b="0" dirty="0"/>
              <a:t> – “</a:t>
            </a:r>
            <a:r>
              <a:rPr lang="en-US" b="1" dirty="0"/>
              <a:t>I myself was convinced</a:t>
            </a:r>
            <a:r>
              <a:rPr lang="en-US" b="0" dirty="0"/>
              <a:t> that I ought to do many things in </a:t>
            </a:r>
            <a:r>
              <a:rPr lang="en-US" b="1" dirty="0"/>
              <a:t>opposing the name</a:t>
            </a:r>
            <a:r>
              <a:rPr lang="en-US" b="0" dirty="0"/>
              <a:t> of Jesus of Nazareth.”</a:t>
            </a:r>
          </a:p>
          <a:p>
            <a:pPr defTabSz="990511"/>
            <a:endParaRPr lang="en-US" b="0" dirty="0"/>
          </a:p>
          <a:p>
            <a:pPr defTabSz="990511"/>
            <a:r>
              <a:rPr lang="en-US" b="1" dirty="0"/>
              <a:t>Galatians 1:12-14</a:t>
            </a:r>
            <a:r>
              <a:rPr lang="en-US" b="0" dirty="0"/>
              <a:t> – “13 For you have heard of my former life in Judaism, how I persecuted the church of God violently and tried to destroy it. 14 And I was advancing in Judaism beyond many of my own age among my people, </a:t>
            </a:r>
            <a:r>
              <a:rPr lang="en-US" b="1" dirty="0"/>
              <a:t>so extremely zealous was I</a:t>
            </a:r>
            <a:r>
              <a:rPr lang="en-US" b="0" dirty="0"/>
              <a:t> for the traditions of my fathers.”</a:t>
            </a:r>
          </a:p>
          <a:p>
            <a:pPr defTabSz="990511"/>
            <a:endParaRPr lang="en-US" b="0" dirty="0"/>
          </a:p>
          <a:p>
            <a:pPr defTabSz="990511"/>
            <a:r>
              <a:rPr lang="en-US" b="1" dirty="0"/>
              <a:t>Philippians 3:4-7</a:t>
            </a:r>
            <a:r>
              <a:rPr lang="en-US" b="0" dirty="0"/>
              <a:t> – “4 though I myself have reason for </a:t>
            </a:r>
            <a:r>
              <a:rPr lang="en-US" b="1" dirty="0"/>
              <a:t>confidence in the flesh</a:t>
            </a:r>
            <a:r>
              <a:rPr lang="en-US" b="0" dirty="0"/>
              <a:t> also. If anyone else thinks he has reason for confidence in the flesh, I have more: 5  circumcised on the eighth day, of the people of Israel, of the tribe of Benjamin, a Hebrew of Hebrews; as to the law, a Pharisee; 6  as to zeal, a persecutor of the church; as to righteousness, under the law blameless. 7 But whatever gain I had, I counted as loss for the sake of Christ.”</a:t>
            </a:r>
          </a:p>
          <a:p>
            <a:pPr defTabSz="990511"/>
            <a:endParaRPr lang="en-US" b="0" dirty="0"/>
          </a:p>
          <a:p>
            <a:pPr defTabSz="990511"/>
            <a:r>
              <a:rPr lang="en-US" b="1" dirty="0"/>
              <a:t>I Timothy 1:15</a:t>
            </a:r>
            <a:r>
              <a:rPr lang="en-US" b="0" dirty="0"/>
              <a:t> – “The saying is trustworthy and deserving of full acceptance, that Christ Jesus came into the world to save </a:t>
            </a:r>
            <a:r>
              <a:rPr lang="en-US" b="1" dirty="0"/>
              <a:t>sinners, of whom I am the foremost</a:t>
            </a:r>
            <a:r>
              <a:rPr lang="en-US" b="0" dirty="0"/>
              <a:t>.”</a:t>
            </a:r>
          </a:p>
          <a:p>
            <a:pPr defTabSz="990511"/>
            <a:endParaRPr lang="en-US" b="0" dirty="0"/>
          </a:p>
          <a:p>
            <a:pPr defTabSz="990511"/>
            <a:r>
              <a:rPr lang="en-US" b="1" dirty="0"/>
              <a:t>Acts 22:16</a:t>
            </a:r>
            <a:r>
              <a:rPr lang="en-US" b="0" dirty="0"/>
              <a:t> – “And now why do you wait? Rise and be baptized and </a:t>
            </a:r>
            <a:r>
              <a:rPr lang="en-US" b="1" dirty="0"/>
              <a:t>wash away your sins</a:t>
            </a:r>
            <a:r>
              <a:rPr lang="en-US" b="0" dirty="0"/>
              <a:t>, calling on his name.”</a:t>
            </a:r>
          </a:p>
        </p:txBody>
      </p:sp>
      <p:sp>
        <p:nvSpPr>
          <p:cNvPr id="4" name="Slide Number Placeholder 3">
            <a:extLst>
              <a:ext uri="{FF2B5EF4-FFF2-40B4-BE49-F238E27FC236}">
                <a16:creationId xmlns:a16="http://schemas.microsoft.com/office/drawing/2014/main" id="{BE505D07-20C2-F793-49E5-9BD521140329}"/>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655125E-0B3C-7366-E27E-845E815DF105}"/>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3EA7152E-583E-7736-3845-3C120AED10F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58856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3AF90-E78B-84A4-B853-7311A1341F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3E7A20-6EA3-353E-DA5D-015ED1D90E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3473EB-8BB2-5AEF-F697-C665C8B110A5}"/>
              </a:ext>
            </a:extLst>
          </p:cNvPr>
          <p:cNvSpPr>
            <a:spLocks noGrp="1"/>
          </p:cNvSpPr>
          <p:nvPr>
            <p:ph type="body" idx="1"/>
          </p:nvPr>
        </p:nvSpPr>
        <p:spPr/>
        <p:txBody>
          <a:bodyPr/>
          <a:lstStyle/>
          <a:p>
            <a:pPr defTabSz="990511"/>
            <a:r>
              <a:rPr lang="en-US" b="1" dirty="0"/>
              <a:t>Acts 26:19-20</a:t>
            </a:r>
            <a:r>
              <a:rPr lang="en-US" b="0" dirty="0"/>
              <a:t> – “19 Therefore, O King Agrippa, </a:t>
            </a:r>
            <a:r>
              <a:rPr lang="en-US" b="1" dirty="0"/>
              <a:t>I was not disobedient</a:t>
            </a:r>
            <a:r>
              <a:rPr lang="en-US" b="0" dirty="0"/>
              <a:t> to the heavenly vision, 20 but declared first to those in Damascus, then in Jerusalem and throughout all the region of Judea, and also to the Gentiles, that they should repent and turn to God, performing deeds in keeping with their repentance.”</a:t>
            </a:r>
          </a:p>
          <a:p>
            <a:pPr defTabSz="990511"/>
            <a:endParaRPr lang="en-US" b="0" dirty="0"/>
          </a:p>
          <a:p>
            <a:pPr defTabSz="990511"/>
            <a:r>
              <a:rPr lang="en-US" b="1" dirty="0"/>
              <a:t>Galatians 2:20</a:t>
            </a:r>
            <a:r>
              <a:rPr lang="en-US" b="0" dirty="0"/>
              <a:t> – ‘I have been crucified with Christ. It is no longer I who live, but Christ who lives in me. And the life I now live in the flesh </a:t>
            </a:r>
            <a:r>
              <a:rPr lang="en-US" b="1" dirty="0"/>
              <a:t>I live by faith in the Son of God</a:t>
            </a:r>
            <a:r>
              <a:rPr lang="en-US" b="0" dirty="0"/>
              <a:t>, who loved me and gave himself for me.”</a:t>
            </a:r>
          </a:p>
          <a:p>
            <a:pPr defTabSz="990511"/>
            <a:endParaRPr lang="en-US" b="0" dirty="0"/>
          </a:p>
          <a:p>
            <a:pPr defTabSz="990511"/>
            <a:r>
              <a:rPr lang="en-US" b="1" dirty="0"/>
              <a:t>Philippians 3:7-11</a:t>
            </a:r>
            <a:r>
              <a:rPr lang="en-US" b="0" dirty="0"/>
              <a:t> – “7 But whatever gain I had, I counted as loss for the sake of Christ. 8 Indeed, I count everything as loss because of the surpassing worth of knowing Christ Jesus my Lord. For his sake I have suffered the loss of all things and count them as rubbish, in order that I may gain Christ 9 and be found in him, not having a righteousness of my own that comes from the law, but that which comes through faith in Christ, the righteousness from God that depends on faith – 10  that I may know him and the power of his resurrection, and may share his sufferings, becoming like him in his death, 11 that </a:t>
            </a:r>
            <a:r>
              <a:rPr lang="en-US" b="1" dirty="0"/>
              <a:t>by any means possible I may attain the resurrection from the dead</a:t>
            </a:r>
            <a:r>
              <a:rPr lang="en-US" b="0" dirty="0"/>
              <a:t>.”</a:t>
            </a:r>
          </a:p>
          <a:p>
            <a:pPr defTabSz="990511"/>
            <a:endParaRPr lang="en-US" b="0" dirty="0"/>
          </a:p>
          <a:p>
            <a:pPr defTabSz="990511"/>
            <a:r>
              <a:rPr lang="en-US" b="1" dirty="0"/>
              <a:t>II Timothy 4:6-8</a:t>
            </a:r>
            <a:r>
              <a:rPr lang="en-US" b="0" dirty="0"/>
              <a:t> – “6 For I am already being poured out as a drink offering, and the time of my departure has come. 7  </a:t>
            </a:r>
            <a:r>
              <a:rPr lang="en-US" b="1" dirty="0"/>
              <a:t>I have fought the good fight</a:t>
            </a:r>
            <a:r>
              <a:rPr lang="en-US" b="0" dirty="0"/>
              <a:t>, I have finished the race, I have kept the faith. 8 Henceforth there is laid up for me the crown of righteousness, which the Lord, the righteous judge, will award to me on that Day, and not only to me but also to all who have loved his appearing.”</a:t>
            </a:r>
          </a:p>
        </p:txBody>
      </p:sp>
      <p:sp>
        <p:nvSpPr>
          <p:cNvPr id="4" name="Slide Number Placeholder 3">
            <a:extLst>
              <a:ext uri="{FF2B5EF4-FFF2-40B4-BE49-F238E27FC236}">
                <a16:creationId xmlns:a16="http://schemas.microsoft.com/office/drawing/2014/main" id="{339F3FE3-4B02-52FC-A2DB-8D5CD60F2F8F}"/>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1B29876-2665-75A6-21C2-E01D316275EB}"/>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EAB9BEA1-6A39-F78E-AC53-5E0A4EB45B1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8839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E7D77-3EC6-BFEF-CF45-A2C685B5B7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187902-CBCE-A240-BA7C-352CDD7CAD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AF5C02-926E-D4D0-4A89-47985BBC08DC}"/>
              </a:ext>
            </a:extLst>
          </p:cNvPr>
          <p:cNvSpPr>
            <a:spLocks noGrp="1"/>
          </p:cNvSpPr>
          <p:nvPr>
            <p:ph type="body" idx="1"/>
          </p:nvPr>
        </p:nvSpPr>
        <p:spPr/>
        <p:txBody>
          <a:bodyPr/>
          <a:lstStyle/>
          <a:p>
            <a:pPr defTabSz="990511"/>
            <a:r>
              <a:rPr lang="en-US" b="1" dirty="0"/>
              <a:t>Acts 24:22-27</a:t>
            </a:r>
            <a:r>
              <a:rPr lang="en-US" b="0" dirty="0"/>
              <a:t> – “22 But Felix, having </a:t>
            </a:r>
            <a:r>
              <a:rPr lang="en-US" b="1" dirty="0"/>
              <a:t>a rather accurate knowledge</a:t>
            </a:r>
            <a:r>
              <a:rPr lang="en-US" b="0" dirty="0"/>
              <a:t> of the Way, put them off, saying, ‘When Lysias the tribune comes down, I will decide your case.’ 23 Then he gave orders to the centurion that he should be kept in custody but have some liberty, and that none of his friends should be prevented from attending to his needs. 24 After some days Felix came with his wife Drusilla, who was Jewish, and he sent for Paul and </a:t>
            </a:r>
            <a:r>
              <a:rPr lang="en-US" b="1" dirty="0"/>
              <a:t>heard him speak about faith in Christ Jesus</a:t>
            </a:r>
            <a:r>
              <a:rPr lang="en-US" b="0" dirty="0"/>
              <a:t>. 25 And as he reasoned about righteousness and self-control and the coming judgment, Felix was alarmed and said, ‘</a:t>
            </a:r>
            <a:r>
              <a:rPr lang="en-US" b="1" dirty="0"/>
              <a:t>Go away for the present</a:t>
            </a:r>
            <a:r>
              <a:rPr lang="en-US" b="0" dirty="0"/>
              <a:t>. When I get an opportunity I will summon you.’ 26 At the same time </a:t>
            </a:r>
            <a:r>
              <a:rPr lang="en-US" b="1" dirty="0"/>
              <a:t>he hoped that money would be given him by Paul</a:t>
            </a:r>
            <a:r>
              <a:rPr lang="en-US" b="0" dirty="0"/>
              <a:t>. So </a:t>
            </a:r>
            <a:r>
              <a:rPr lang="en-US" b="1" dirty="0"/>
              <a:t>he sent for him often</a:t>
            </a:r>
            <a:r>
              <a:rPr lang="en-US" b="0" dirty="0"/>
              <a:t> and conversed with him. 27 When two years had elapsed, Felix was succeeded by Porcius Festus. And desiring to do the Jews a favor, Felix left Paul in prison.”</a:t>
            </a:r>
          </a:p>
          <a:p>
            <a:pPr defTabSz="990511"/>
            <a:endParaRPr lang="en-US" b="0" dirty="0"/>
          </a:p>
          <a:p>
            <a:pPr defTabSz="990511"/>
            <a:endParaRPr lang="en-US" b="0" dirty="0"/>
          </a:p>
        </p:txBody>
      </p:sp>
      <p:sp>
        <p:nvSpPr>
          <p:cNvPr id="4" name="Slide Number Placeholder 3">
            <a:extLst>
              <a:ext uri="{FF2B5EF4-FFF2-40B4-BE49-F238E27FC236}">
                <a16:creationId xmlns:a16="http://schemas.microsoft.com/office/drawing/2014/main" id="{6718CDA0-E108-5D7D-1C22-F7EE1527AC72}"/>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C5146C9B-A0AB-93C0-A11E-B3CD06CBA95D}"/>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BC39B102-DEB8-0FD2-8C3B-369DF6C4B97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1300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C3838-B169-CD48-CA74-C4E2EDB989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938C42-66F3-B8D3-A559-B644B5895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AF7954-F1D9-2DA9-DFC5-339173ED4333}"/>
              </a:ext>
            </a:extLst>
          </p:cNvPr>
          <p:cNvSpPr>
            <a:spLocks noGrp="1"/>
          </p:cNvSpPr>
          <p:nvPr>
            <p:ph type="body" idx="1"/>
          </p:nvPr>
        </p:nvSpPr>
        <p:spPr/>
        <p:txBody>
          <a:bodyPr/>
          <a:lstStyle/>
          <a:p>
            <a:pPr defTabSz="990511"/>
            <a:r>
              <a:rPr lang="en-US" b="1" dirty="0"/>
              <a:t>Matthew 11:29</a:t>
            </a:r>
            <a:r>
              <a:rPr lang="en-US" b="0" dirty="0"/>
              <a:t> – “Take my yoke upon you, and learn from me, for I am gentle and lowly in heart, and you will find rest for your souls.”</a:t>
            </a:r>
          </a:p>
          <a:p>
            <a:pPr defTabSz="990511"/>
            <a:endParaRPr lang="en-US" b="0" dirty="0"/>
          </a:p>
          <a:p>
            <a:pPr defTabSz="990511"/>
            <a:r>
              <a:rPr lang="en-US" b="1" dirty="0"/>
              <a:t>Mark 9:24</a:t>
            </a:r>
            <a:r>
              <a:rPr lang="en-US" b="0" dirty="0"/>
              <a:t> – “Immediately the father of the child cried out and said, ‘I believe; </a:t>
            </a:r>
            <a:r>
              <a:rPr lang="en-US" b="1" dirty="0"/>
              <a:t>help my unbelief</a:t>
            </a:r>
            <a:r>
              <a:rPr lang="en-US" b="0" dirty="0"/>
              <a:t>!’“</a:t>
            </a:r>
          </a:p>
          <a:p>
            <a:pPr defTabSz="990511"/>
            <a:endParaRPr lang="en-US" b="0" dirty="0"/>
          </a:p>
          <a:p>
            <a:pPr defTabSz="990511"/>
            <a:r>
              <a:rPr lang="en-US" b="1" dirty="0"/>
              <a:t>II Corinthians 13:5</a:t>
            </a:r>
            <a:r>
              <a:rPr lang="en-US" b="0" dirty="0"/>
              <a:t> – “</a:t>
            </a:r>
            <a:r>
              <a:rPr lang="en-US" b="1" dirty="0"/>
              <a:t>Examine yourselves</a:t>
            </a:r>
            <a:r>
              <a:rPr lang="en-US" b="0" dirty="0"/>
              <a:t>, to see whether you are in the faith. </a:t>
            </a:r>
            <a:r>
              <a:rPr lang="en-US" b="1" dirty="0"/>
              <a:t>Test yourselves</a:t>
            </a:r>
            <a:r>
              <a:rPr lang="en-US" b="0" dirty="0"/>
              <a:t>. Or do you not realize this about yourselves, that Jesus Christ is in you? – unless indeed you fail to meet the test!”</a:t>
            </a:r>
          </a:p>
          <a:p>
            <a:pPr defTabSz="990511"/>
            <a:endParaRPr lang="en-US" b="0" dirty="0"/>
          </a:p>
          <a:p>
            <a:pPr defTabSz="990511"/>
            <a:r>
              <a:rPr lang="en-US" b="1" dirty="0"/>
              <a:t>I Corinthians 2:12-16</a:t>
            </a:r>
            <a:r>
              <a:rPr lang="en-US" b="0" dirty="0"/>
              <a:t> – “13 And we impart this in words not taught by human wisdom but taught by the Spirit, interpreting spiritual truths to those who are spiritual. 14 The natural person does not accept the things of the Spirit of God, for they are folly to him, and he is not able to understand them because they are spiritually discerned. 15 </a:t>
            </a:r>
            <a:r>
              <a:rPr lang="en-US" b="1" dirty="0"/>
              <a:t>The spiritual person judges all things</a:t>
            </a:r>
            <a:r>
              <a:rPr lang="en-US" b="0" dirty="0"/>
              <a:t>, but is himself to be judged by no one. 16  ‘For who has understood the mind of the Lord so as to instruct him?’ But we have the mind of Christ.”</a:t>
            </a:r>
          </a:p>
          <a:p>
            <a:pPr defTabSz="990511"/>
            <a:endParaRPr lang="en-US" b="0" dirty="0"/>
          </a:p>
          <a:p>
            <a:pPr defTabSz="990511"/>
            <a:r>
              <a:rPr lang="en-US" b="1" dirty="0"/>
              <a:t>II Timothy 3:16-17</a:t>
            </a:r>
            <a:r>
              <a:rPr lang="en-US" b="0" dirty="0"/>
              <a:t> – “16 All Scripture is breathed out by God and profitable for teaching, for reproof, for correction, and for training in righteousness, 17 that the man of God may be competent, </a:t>
            </a:r>
            <a:r>
              <a:rPr lang="en-US" b="1" dirty="0"/>
              <a:t>equipped for every good work</a:t>
            </a:r>
            <a:r>
              <a:rPr lang="en-US" b="0" dirty="0"/>
              <a:t>.”</a:t>
            </a:r>
          </a:p>
          <a:p>
            <a:pPr defTabSz="990511"/>
            <a:endParaRPr lang="en-US" b="0" dirty="0"/>
          </a:p>
          <a:p>
            <a:pPr defTabSz="990511"/>
            <a:r>
              <a:rPr lang="en-US" b="1" dirty="0"/>
              <a:t>Hebrews 4:12</a:t>
            </a:r>
            <a:r>
              <a:rPr lang="en-US" b="0" dirty="0"/>
              <a:t> – “For </a:t>
            </a:r>
            <a:r>
              <a:rPr lang="en-US" b="1" dirty="0"/>
              <a:t>the word of God is living</a:t>
            </a:r>
            <a:r>
              <a:rPr lang="en-US" b="0" dirty="0"/>
              <a:t> and active, sharper than any two-edged sword, piercing to the division of soul and of spirit, of joints and of marrow, and discerning the thoughts and intentions of the heart.”</a:t>
            </a:r>
          </a:p>
        </p:txBody>
      </p:sp>
      <p:sp>
        <p:nvSpPr>
          <p:cNvPr id="4" name="Slide Number Placeholder 3">
            <a:extLst>
              <a:ext uri="{FF2B5EF4-FFF2-40B4-BE49-F238E27FC236}">
                <a16:creationId xmlns:a16="http://schemas.microsoft.com/office/drawing/2014/main" id="{5725C229-AEE2-4D3D-BEAC-01C8A54FFDAB}"/>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CC511FD-4CE9-81CF-64BC-466D21D0BC68}"/>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B0368B25-503D-C1A7-E83E-4F93ABA3657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552433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9D0B9-F408-8041-6EF9-D8C6FD90EA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23D1C8-A5E5-099B-3A55-8473257A9C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7D9695-85DA-A610-1956-8B0DC9607535}"/>
              </a:ext>
            </a:extLst>
          </p:cNvPr>
          <p:cNvSpPr>
            <a:spLocks noGrp="1"/>
          </p:cNvSpPr>
          <p:nvPr>
            <p:ph type="body" idx="1"/>
          </p:nvPr>
        </p:nvSpPr>
        <p:spPr/>
        <p:txBody>
          <a:bodyPr/>
          <a:lstStyle/>
          <a:p>
            <a:pPr defTabSz="990511"/>
            <a:r>
              <a:rPr lang="en-US" b="1" dirty="0"/>
              <a:t>Romans 2:5-6</a:t>
            </a:r>
            <a:r>
              <a:rPr lang="en-US" b="0" dirty="0"/>
              <a:t> – “5 But because of your hard and impenitent heart </a:t>
            </a:r>
            <a:r>
              <a:rPr lang="en-US" b="1" dirty="0"/>
              <a:t>you are storing up wrath for yourself</a:t>
            </a:r>
            <a:r>
              <a:rPr lang="en-US" b="0" dirty="0"/>
              <a:t> on the day of wrath when God's righteous judgment will be revealed. 6  He will render to each one according to his works”</a:t>
            </a:r>
          </a:p>
          <a:p>
            <a:pPr defTabSz="990511"/>
            <a:endParaRPr lang="en-US" b="0" dirty="0"/>
          </a:p>
          <a:p>
            <a:pPr defTabSz="990511"/>
            <a:r>
              <a:rPr lang="en-US" b="1" dirty="0"/>
              <a:t>Mark 4:18-19</a:t>
            </a:r>
            <a:r>
              <a:rPr lang="en-US" b="0" dirty="0"/>
              <a:t> – “18 And others are the ones sown among thorns. They are those who hear the word,  19 but the cares of the world and the deceitfulness of riches and the desires for other things </a:t>
            </a:r>
            <a:r>
              <a:rPr lang="en-US" b="1" dirty="0"/>
              <a:t>enter in and choke the word</a:t>
            </a:r>
            <a:r>
              <a:rPr lang="en-US" b="0" dirty="0"/>
              <a:t>, and it proves unfruitful.”</a:t>
            </a:r>
          </a:p>
          <a:p>
            <a:pPr defTabSz="990511"/>
            <a:endParaRPr lang="en-US" b="0" dirty="0"/>
          </a:p>
          <a:p>
            <a:pPr defTabSz="990511"/>
            <a:r>
              <a:rPr lang="en-US" b="1" dirty="0"/>
              <a:t>Acts 24:26</a:t>
            </a:r>
            <a:r>
              <a:rPr lang="en-US" b="0" dirty="0"/>
              <a:t> – “At the same time </a:t>
            </a:r>
            <a:r>
              <a:rPr lang="en-US" b="1" dirty="0"/>
              <a:t>he hoped that money would be given him by Paul</a:t>
            </a:r>
            <a:r>
              <a:rPr lang="en-US" b="0" dirty="0"/>
              <a:t>. So he sent for him often and conversed with him.”</a:t>
            </a:r>
          </a:p>
          <a:p>
            <a:pPr defTabSz="990511"/>
            <a:endParaRPr lang="en-US" b="0" dirty="0"/>
          </a:p>
          <a:p>
            <a:pPr defTabSz="990511"/>
            <a:r>
              <a:rPr lang="en-US" b="1" dirty="0"/>
              <a:t>II Peter 3:15-16</a:t>
            </a:r>
            <a:r>
              <a:rPr lang="en-US" b="0" dirty="0"/>
              <a:t> – “15 And count the patience of our Lord as salvation, just as our beloved brother Paul also wrote to you according to the wisdom given him, 16 as he does in all his letters when he speaks in them of these matters. There are some things in them that are hard to understand, which the ignorant and unstable </a:t>
            </a:r>
            <a:r>
              <a:rPr lang="en-US" b="1" dirty="0"/>
              <a:t>twist to their own destruction</a:t>
            </a:r>
            <a:r>
              <a:rPr lang="en-US" b="0" dirty="0"/>
              <a:t>, as they do the other Scriptures.”</a:t>
            </a:r>
          </a:p>
        </p:txBody>
      </p:sp>
      <p:sp>
        <p:nvSpPr>
          <p:cNvPr id="4" name="Slide Number Placeholder 3">
            <a:extLst>
              <a:ext uri="{FF2B5EF4-FFF2-40B4-BE49-F238E27FC236}">
                <a16:creationId xmlns:a16="http://schemas.microsoft.com/office/drawing/2014/main" id="{D9C71814-0A2F-22E0-C1AA-EA49DDD6A5D1}"/>
              </a:ext>
            </a:extLst>
          </p:cNvPr>
          <p:cNvSpPr>
            <a:spLocks noGrp="1"/>
          </p:cNvSpPr>
          <p:nvPr>
            <p:ph type="sldNum" sz="quarter" idx="5"/>
          </p:nvPr>
        </p:nvSpPr>
        <p:spPr/>
        <p:txBody>
          <a:bodyPr/>
          <a:lstStyle/>
          <a:p>
            <a:pPr defTabSz="495256"/>
            <a:fld id="{A2C0F42F-B7D9-4C78-8603-1546B9D2D132}" type="slidenum">
              <a:rPr lang="en-US">
                <a:solidFill>
                  <a:prstClr val="black"/>
                </a:solidFill>
                <a:latin typeface="Aptos" panose="02110004020202020204"/>
              </a:rPr>
              <a:pPr defTabSz="495256"/>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EE7B18A-6C69-3B81-23A0-ABF882AB206E}"/>
              </a:ext>
            </a:extLst>
          </p:cNvPr>
          <p:cNvSpPr>
            <a:spLocks noGrp="1"/>
          </p:cNvSpPr>
          <p:nvPr>
            <p:ph type="dt" idx="1"/>
          </p:nvPr>
        </p:nvSpPr>
        <p:spPr/>
        <p:txBody>
          <a:bodyPr/>
          <a:lstStyle/>
          <a:p>
            <a:r>
              <a:rPr lang="en-US"/>
              <a:t>2/16/2025 am</a:t>
            </a:r>
          </a:p>
        </p:txBody>
      </p:sp>
      <p:sp>
        <p:nvSpPr>
          <p:cNvPr id="6" name="Footer Placeholder 5">
            <a:extLst>
              <a:ext uri="{FF2B5EF4-FFF2-40B4-BE49-F238E27FC236}">
                <a16:creationId xmlns:a16="http://schemas.microsoft.com/office/drawing/2014/main" id="{5A67983D-A353-A6AB-55A8-BBD0D64AFD3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83485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7498EFDE-F904-49D0-B0B7-0E77A4482894}"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992128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D2DA6-3478-4D4E-A886-A2FD1107A0C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3007793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189270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653048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3200002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824084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1763542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098419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89252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251400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D2DA6-3478-4D4E-A886-A2FD1107A0C3}" type="datetimeFigureOut">
              <a:rPr lang="en-US" smtClean="0"/>
              <a:t>3/2/2025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507768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CD2DA6-3478-4D4E-A886-A2FD1107A0C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3353475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CD2DA6-3478-4D4E-A886-A2FD1107A0C3}" type="datetimeFigureOut">
              <a:rPr lang="en-US" smtClean="0"/>
              <a:t>3/2/2025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269930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CD2DA6-3478-4D4E-A886-A2FD1107A0C3}" type="datetimeFigureOut">
              <a:rPr lang="en-US" smtClean="0"/>
              <a:t>3/2/2025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378863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D2DA6-3478-4D4E-A886-A2FD1107A0C3}" type="datetimeFigureOut">
              <a:rPr lang="en-US" smtClean="0"/>
              <a:t>3/2/2025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3493306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D2DA6-3478-4D4E-A886-A2FD1107A0C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881929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D2DA6-3478-4D4E-A886-A2FD1107A0C3}" type="datetimeFigureOut">
              <a:rPr lang="en-US" smtClean="0"/>
              <a:t>3/2/2025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EFDE-F904-49D0-B0B7-0E77A4482894}" type="slidenum">
              <a:rPr lang="en-US" smtClean="0"/>
              <a:t>‹#›</a:t>
            </a:fld>
            <a:endParaRPr lang="en-US"/>
          </a:p>
        </p:txBody>
      </p:sp>
    </p:spTree>
    <p:extLst>
      <p:ext uri="{BB962C8B-B14F-4D97-AF65-F5344CB8AC3E}">
        <p14:creationId xmlns:p14="http://schemas.microsoft.com/office/powerpoint/2010/main" val="190160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6CD2DA6-3478-4D4E-A886-A2FD1107A0C3}" type="datetimeFigureOut">
              <a:rPr lang="en-US" smtClean="0"/>
              <a:t>3/2/2025</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98EFDE-F904-49D0-B0B7-0E77A4482894}" type="slidenum">
              <a:rPr lang="en-US" smtClean="0"/>
              <a:t>‹#›</a:t>
            </a:fld>
            <a:endParaRPr lang="en-US"/>
          </a:p>
        </p:txBody>
      </p:sp>
    </p:spTree>
    <p:extLst>
      <p:ext uri="{BB962C8B-B14F-4D97-AF65-F5344CB8AC3E}">
        <p14:creationId xmlns:p14="http://schemas.microsoft.com/office/powerpoint/2010/main" val="140001924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96EE5-B645-BBC3-FF95-BC0625273DD5}"/>
              </a:ext>
            </a:extLst>
          </p:cNvPr>
          <p:cNvSpPr>
            <a:spLocks noGrp="1"/>
          </p:cNvSpPr>
          <p:nvPr>
            <p:ph type="ctrTitle"/>
          </p:nvPr>
        </p:nvSpPr>
        <p:spPr>
          <a:xfrm>
            <a:off x="1739673" y="3387004"/>
            <a:ext cx="6947127" cy="1015663"/>
          </a:xfrm>
          <a:effectLst/>
        </p:spPr>
        <p:txBody>
          <a:bodyPr>
            <a:spAutoFit/>
          </a:bodyPr>
          <a:lstStyle/>
          <a:p>
            <a:r>
              <a:rPr lang="en-US" sz="6000" b="1" dirty="0"/>
              <a:t>God’s Mirror</a:t>
            </a:r>
          </a:p>
        </p:txBody>
      </p:sp>
      <p:sp>
        <p:nvSpPr>
          <p:cNvPr id="3" name="Subtitle 2">
            <a:extLst>
              <a:ext uri="{FF2B5EF4-FFF2-40B4-BE49-F238E27FC236}">
                <a16:creationId xmlns:a16="http://schemas.microsoft.com/office/drawing/2014/main" id="{56069860-421A-26DA-B2CF-59ED05925344}"/>
              </a:ext>
            </a:extLst>
          </p:cNvPr>
          <p:cNvSpPr>
            <a:spLocks noGrp="1"/>
          </p:cNvSpPr>
          <p:nvPr>
            <p:ph type="subTitle" idx="1"/>
          </p:nvPr>
        </p:nvSpPr>
        <p:spPr>
          <a:xfrm>
            <a:off x="2924238" y="4402666"/>
            <a:ext cx="5762563" cy="584775"/>
          </a:xfrm>
        </p:spPr>
        <p:txBody>
          <a:bodyPr>
            <a:spAutoFit/>
          </a:bodyPr>
          <a:lstStyle/>
          <a:p>
            <a:r>
              <a:rPr lang="en-US" sz="3200" b="1" dirty="0"/>
              <a:t>James 1:21-25</a:t>
            </a:r>
          </a:p>
        </p:txBody>
      </p:sp>
    </p:spTree>
    <p:extLst>
      <p:ext uri="{BB962C8B-B14F-4D97-AF65-F5344CB8AC3E}">
        <p14:creationId xmlns:p14="http://schemas.microsoft.com/office/powerpoint/2010/main" val="4283360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61B04-4304-DB60-91F7-C42BC17BD9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AEA0BD-1F9D-E792-A9F4-399F68EFEEB7}"/>
              </a:ext>
            </a:extLst>
          </p:cNvPr>
          <p:cNvSpPr>
            <a:spLocks noGrp="1"/>
          </p:cNvSpPr>
          <p:nvPr>
            <p:ph type="title"/>
          </p:nvPr>
        </p:nvSpPr>
        <p:spPr>
          <a:xfrm>
            <a:off x="982133" y="447091"/>
            <a:ext cx="7708392" cy="707886"/>
          </a:xfrm>
        </p:spPr>
        <p:txBody>
          <a:bodyPr wrap="square">
            <a:spAutoFit/>
          </a:bodyPr>
          <a:lstStyle/>
          <a:p>
            <a:pPr algn="l"/>
            <a:r>
              <a:rPr lang="en-US" b="1" dirty="0"/>
              <a:t>God’s Mirror</a:t>
            </a:r>
          </a:p>
        </p:txBody>
      </p:sp>
      <p:sp>
        <p:nvSpPr>
          <p:cNvPr id="6" name="TextBox 5">
            <a:extLst>
              <a:ext uri="{FF2B5EF4-FFF2-40B4-BE49-F238E27FC236}">
                <a16:creationId xmlns:a16="http://schemas.microsoft.com/office/drawing/2014/main" id="{5E0DB281-911E-1A89-3738-B0DC432953A5}"/>
              </a:ext>
            </a:extLst>
          </p:cNvPr>
          <p:cNvSpPr txBox="1"/>
          <p:nvPr/>
        </p:nvSpPr>
        <p:spPr>
          <a:xfrm>
            <a:off x="960119" y="1051560"/>
            <a:ext cx="8091115" cy="4832092"/>
          </a:xfrm>
          <a:prstGeom prst="rect">
            <a:avLst/>
          </a:prstGeom>
          <a:noFill/>
        </p:spPr>
        <p:txBody>
          <a:bodyPr wrap="square" rtlCol="0">
            <a:spAutoFit/>
          </a:bodyPr>
          <a:lstStyle/>
          <a:p>
            <a:pPr lvl="0"/>
            <a:r>
              <a:rPr lang="en-US" sz="2800" b="1" dirty="0">
                <a:solidFill>
                  <a:prstClr val="black"/>
                </a:solidFill>
              </a:rPr>
              <a:t>“For I have given you an example, that you also should do just as I have done to you. Truly, truly, I say to you, a servant is not greater than his master, nor is a messenger greater than the one who sent him. If you know these things, blessed are you if you do them.” (John 13:15-17)</a:t>
            </a:r>
          </a:p>
          <a:p>
            <a:pPr lvl="0"/>
            <a:endParaRPr lang="en-US" sz="2800" b="1" dirty="0">
              <a:solidFill>
                <a:prstClr val="black"/>
              </a:solidFill>
            </a:endParaRPr>
          </a:p>
          <a:p>
            <a:pPr lvl="0"/>
            <a:r>
              <a:rPr lang="en-US" sz="2800" b="1" dirty="0">
                <a:solidFill>
                  <a:prstClr val="black"/>
                </a:solidFill>
              </a:rPr>
              <a:t>“But the one who looks into the perfect law, the law of liberty, and perseveres, being no hearer who forgets but a doer who acts, he will be blessed in his doing.” (James 1:25)</a:t>
            </a:r>
            <a:endParaRPr kumimoji="0" lang="en-US" sz="2800" b="1" i="0" u="none" strike="noStrike" kern="1200" cap="none" spc="0" normalizeH="0" baseline="0" noProof="0" dirty="0">
              <a:ln>
                <a:noFill/>
              </a:ln>
              <a:solidFill>
                <a:prstClr val="black"/>
              </a:solidFill>
              <a:effectLst/>
              <a:uLnTx/>
              <a:uFillTx/>
              <a:latin typeface="Corbel" panose="020B0503020204020204"/>
            </a:endParaRPr>
          </a:p>
        </p:txBody>
      </p:sp>
    </p:spTree>
    <p:extLst>
      <p:ext uri="{BB962C8B-B14F-4D97-AF65-F5344CB8AC3E}">
        <p14:creationId xmlns:p14="http://schemas.microsoft.com/office/powerpoint/2010/main" val="147466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960120" y="1051560"/>
            <a:ext cx="8212770" cy="5509200"/>
          </a:xfrm>
        </p:spPr>
        <p:txBody>
          <a:bodyPr wrap="square">
            <a:spAutoFit/>
          </a:bodyPr>
          <a:lstStyle/>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Hear the Word of God</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Believe the Gospel message about Jesus</a:t>
            </a:r>
          </a:p>
          <a:p>
            <a:pPr lvl="1">
              <a:lnSpc>
                <a:spcPct val="100000"/>
              </a:lnSpc>
              <a:spcBef>
                <a:spcPts val="0"/>
              </a:spcBef>
              <a:buClr>
                <a:schemeClr val="tx1"/>
              </a:buClr>
              <a:buSzPct val="100000"/>
              <a:buFont typeface="Arial" panose="020B0604020202020204" pitchFamily="34" charset="0"/>
              <a:buChar char="•"/>
            </a:pPr>
            <a:r>
              <a:rPr lang="en-US" sz="3200" dirty="0">
                <a:cs typeface="Arial" panose="020B0604020202020204" pitchFamily="34" charset="0"/>
              </a:rPr>
              <a:t>I John 3:23-24 – “… that we believe in the name of his Son Jesus Christ …”</a:t>
            </a:r>
          </a:p>
          <a:p>
            <a:pPr marL="0" indent="0">
              <a:spcBef>
                <a:spcPts val="0"/>
              </a:spcBef>
              <a:buClr>
                <a:schemeClr val="tx1"/>
              </a:buClr>
              <a:buSzPct val="100000"/>
              <a:buNone/>
            </a:pPr>
            <a:r>
              <a:rPr lang="en-US" sz="3200" b="1" dirty="0">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cs typeface="Arial" panose="020B0604020202020204" pitchFamily="34" charset="0"/>
              </a:rPr>
              <a:t>Acts 3:19 – “Repent therefore, and turn again, that your sins may be blotted out”</a:t>
            </a:r>
            <a:endParaRPr lang="en-US" sz="3400" dirty="0">
              <a:cs typeface="Arial" panose="020B0604020202020204" pitchFamily="34" charset="0"/>
            </a:endParaRP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978408" y="448056"/>
            <a:ext cx="7708392" cy="707886"/>
          </a:xfrm>
        </p:spPr>
        <p:txBody>
          <a:bodyPr wrap="square">
            <a:spAutoFit/>
          </a:bodyPr>
          <a:lstStyle/>
          <a:p>
            <a:pPr algn="l"/>
            <a:r>
              <a:rPr lang="en-US" sz="4000" b="1" cap="none" dirty="0">
                <a:solidFill>
                  <a:schemeClr val="tx1"/>
                </a:solidFill>
              </a:rPr>
              <a:t>What God Wants You To Do</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960120" y="1051560"/>
            <a:ext cx="7512989" cy="4164217"/>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a:p>
            <a:pPr marL="0" indent="0">
              <a:lnSpc>
                <a:spcPct val="100000"/>
              </a:lnSpc>
              <a:spcBef>
                <a:spcPts val="0"/>
              </a:spcBef>
              <a:spcAft>
                <a:spcPts val="600"/>
              </a:spcAft>
              <a:buClr>
                <a:schemeClr val="tx1"/>
              </a:buClr>
              <a:buSzPct val="100000"/>
              <a:buNone/>
            </a:pPr>
            <a:r>
              <a:rPr lang="en-US" sz="3200" b="1" dirty="0">
                <a:cs typeface="Arial" panose="020B0604020202020204" pitchFamily="34" charset="0"/>
              </a:rPr>
              <a:t>Be immersed in water</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cs typeface="Arial" panose="020B0604020202020204" pitchFamily="34" charset="0"/>
              </a:rPr>
              <a:t> Acts 2:38 – “Repent and be baptized”</a:t>
            </a:r>
          </a:p>
          <a:p>
            <a:pPr marL="0" indent="0">
              <a:lnSpc>
                <a:spcPct val="100000"/>
              </a:lnSpc>
              <a:spcBef>
                <a:spcPts val="0"/>
              </a:spcBef>
              <a:spcAft>
                <a:spcPts val="600"/>
              </a:spcAft>
              <a:buClr>
                <a:schemeClr val="tx1"/>
              </a:buClr>
              <a:buSzPct val="100000"/>
              <a:buNone/>
            </a:pPr>
            <a:r>
              <a:rPr lang="en-US" sz="3200" b="1" dirty="0">
                <a:cs typeface="Arial" panose="020B0604020202020204" pitchFamily="34" charset="0"/>
              </a:rPr>
              <a:t>Remain faithful</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cs typeface="Arial" panose="020B0604020202020204" pitchFamily="34" charset="0"/>
              </a:rPr>
              <a:t>Hebrews 3:12-14 – “… if indeed we hold our original confidence firm to the end”</a:t>
            </a:r>
            <a:endParaRPr lang="en-US" sz="3200"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8005860E-CBE6-9B6E-AACD-783864766FAC}"/>
              </a:ext>
            </a:extLst>
          </p:cNvPr>
          <p:cNvSpPr>
            <a:spLocks noGrp="1"/>
          </p:cNvSpPr>
          <p:nvPr>
            <p:ph type="title"/>
          </p:nvPr>
        </p:nvSpPr>
        <p:spPr>
          <a:xfrm>
            <a:off x="978408" y="448056"/>
            <a:ext cx="7708392" cy="707886"/>
          </a:xfrm>
        </p:spPr>
        <p:txBody>
          <a:bodyPr wrap="square">
            <a:spAutoFit/>
          </a:bodyPr>
          <a:lstStyle/>
          <a:p>
            <a:pPr algn="l"/>
            <a:r>
              <a:rPr lang="en-US" sz="4000" b="1" cap="none"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12DC2-B4F8-67DF-85AC-DA13DDA21D30}"/>
              </a:ext>
            </a:extLst>
          </p:cNvPr>
          <p:cNvSpPr>
            <a:spLocks noGrp="1"/>
          </p:cNvSpPr>
          <p:nvPr>
            <p:ph type="title"/>
          </p:nvPr>
        </p:nvSpPr>
        <p:spPr>
          <a:xfrm>
            <a:off x="982133" y="447091"/>
            <a:ext cx="7704667" cy="707886"/>
          </a:xfrm>
        </p:spPr>
        <p:txBody>
          <a:bodyPr>
            <a:spAutoFit/>
          </a:bodyPr>
          <a:lstStyle/>
          <a:p>
            <a:pPr algn="l"/>
            <a:r>
              <a:rPr lang="en-US" b="1" dirty="0"/>
              <a:t>About Mirrors</a:t>
            </a:r>
          </a:p>
        </p:txBody>
      </p:sp>
      <p:sp>
        <p:nvSpPr>
          <p:cNvPr id="3" name="Content Placeholder 2">
            <a:extLst>
              <a:ext uri="{FF2B5EF4-FFF2-40B4-BE49-F238E27FC236}">
                <a16:creationId xmlns:a16="http://schemas.microsoft.com/office/drawing/2014/main" id="{DAC79DFE-867C-3ADE-FF7B-ABB4F7D32EEC}"/>
              </a:ext>
            </a:extLst>
          </p:cNvPr>
          <p:cNvSpPr>
            <a:spLocks noGrp="1"/>
          </p:cNvSpPr>
          <p:nvPr>
            <p:ph idx="1"/>
          </p:nvPr>
        </p:nvSpPr>
        <p:spPr>
          <a:xfrm>
            <a:off x="960120" y="1051560"/>
            <a:ext cx="7704667" cy="5379934"/>
          </a:xfrm>
        </p:spPr>
        <p:txBody>
          <a:bodyPr>
            <a:spAutoFit/>
          </a:bodyPr>
          <a:lstStyle/>
          <a:p>
            <a:r>
              <a:rPr lang="en-US" sz="2800" dirty="0"/>
              <a:t>In ancient times</a:t>
            </a:r>
          </a:p>
          <a:p>
            <a:pPr lvl="1"/>
            <a:r>
              <a:rPr lang="en-US" sz="2800" dirty="0"/>
              <a:t>Polished obsidian</a:t>
            </a:r>
          </a:p>
          <a:p>
            <a:pPr lvl="1"/>
            <a:r>
              <a:rPr lang="en-US" sz="2800" dirty="0"/>
              <a:t>Polished metal</a:t>
            </a:r>
          </a:p>
          <a:p>
            <a:pPr lvl="2"/>
            <a:r>
              <a:rPr lang="en-US" sz="2800" dirty="0"/>
              <a:t>I Corinthians 13:12 – “For now we see in a mirror dimly”</a:t>
            </a:r>
          </a:p>
          <a:p>
            <a:r>
              <a:rPr lang="en-US" sz="2800" dirty="0"/>
              <a:t>Later</a:t>
            </a:r>
          </a:p>
          <a:p>
            <a:pPr lvl="1"/>
            <a:r>
              <a:rPr lang="en-US" sz="2800" dirty="0"/>
              <a:t>17</a:t>
            </a:r>
            <a:r>
              <a:rPr lang="en-US" sz="2800" baseline="30000" dirty="0"/>
              <a:t>th</a:t>
            </a:r>
            <a:r>
              <a:rPr lang="en-US" sz="2800" dirty="0"/>
              <a:t> century – Start using glass coated with reflective metal (i.e. – silver)</a:t>
            </a:r>
          </a:p>
          <a:p>
            <a:r>
              <a:rPr lang="en-US" sz="2800" dirty="0"/>
              <a:t>That’s what we use today (coated with aluminum)</a:t>
            </a:r>
          </a:p>
        </p:txBody>
      </p:sp>
    </p:spTree>
    <p:extLst>
      <p:ext uri="{BB962C8B-B14F-4D97-AF65-F5344CB8AC3E}">
        <p14:creationId xmlns:p14="http://schemas.microsoft.com/office/powerpoint/2010/main" val="285503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B5D2F-730F-59D3-0913-1B18D87288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61E063-B442-75A0-C8AA-345E13D0E92D}"/>
              </a:ext>
            </a:extLst>
          </p:cNvPr>
          <p:cNvSpPr>
            <a:spLocks noGrp="1"/>
          </p:cNvSpPr>
          <p:nvPr>
            <p:ph type="title"/>
          </p:nvPr>
        </p:nvSpPr>
        <p:spPr>
          <a:xfrm>
            <a:off x="982133" y="447091"/>
            <a:ext cx="7704667" cy="707886"/>
          </a:xfrm>
        </p:spPr>
        <p:txBody>
          <a:bodyPr>
            <a:spAutoFit/>
          </a:bodyPr>
          <a:lstStyle/>
          <a:p>
            <a:pPr algn="l"/>
            <a:r>
              <a:rPr lang="en-US" b="1" dirty="0"/>
              <a:t>Why Do We Use Mirrors?</a:t>
            </a:r>
          </a:p>
        </p:txBody>
      </p:sp>
      <p:sp>
        <p:nvSpPr>
          <p:cNvPr id="3" name="Content Placeholder 2">
            <a:extLst>
              <a:ext uri="{FF2B5EF4-FFF2-40B4-BE49-F238E27FC236}">
                <a16:creationId xmlns:a16="http://schemas.microsoft.com/office/drawing/2014/main" id="{FF117911-6F22-FE04-5DBA-FFEE62D99D40}"/>
              </a:ext>
            </a:extLst>
          </p:cNvPr>
          <p:cNvSpPr>
            <a:spLocks noGrp="1"/>
          </p:cNvSpPr>
          <p:nvPr>
            <p:ph idx="1"/>
          </p:nvPr>
        </p:nvSpPr>
        <p:spPr>
          <a:xfrm>
            <a:off x="960120" y="1051560"/>
            <a:ext cx="7704667" cy="2899255"/>
          </a:xfrm>
        </p:spPr>
        <p:txBody>
          <a:bodyPr>
            <a:spAutoFit/>
          </a:bodyPr>
          <a:lstStyle/>
          <a:p>
            <a:r>
              <a:rPr lang="en-US" sz="2800" dirty="0"/>
              <a:t>Check our appearance</a:t>
            </a:r>
          </a:p>
          <a:p>
            <a:r>
              <a:rPr lang="en-US" sz="2800" dirty="0"/>
              <a:t>Drive</a:t>
            </a:r>
          </a:p>
          <a:p>
            <a:r>
              <a:rPr lang="en-US" sz="2800" dirty="0"/>
              <a:t>Investigation/inspection</a:t>
            </a:r>
          </a:p>
          <a:p>
            <a:r>
              <a:rPr lang="en-US" sz="2800" dirty="0"/>
              <a:t>Research instruments</a:t>
            </a:r>
          </a:p>
          <a:p>
            <a:r>
              <a:rPr lang="en-US" sz="2800" dirty="0"/>
              <a:t>Telescopes</a:t>
            </a:r>
          </a:p>
        </p:txBody>
      </p:sp>
    </p:spTree>
    <p:extLst>
      <p:ext uri="{BB962C8B-B14F-4D97-AF65-F5344CB8AC3E}">
        <p14:creationId xmlns:p14="http://schemas.microsoft.com/office/powerpoint/2010/main" val="263929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D182B-7439-94D8-13D5-12006B9309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AE5C22-B46F-B276-8DE6-A5E30ECCD21A}"/>
              </a:ext>
            </a:extLst>
          </p:cNvPr>
          <p:cNvSpPr>
            <a:spLocks noGrp="1"/>
          </p:cNvSpPr>
          <p:nvPr>
            <p:ph type="title"/>
          </p:nvPr>
        </p:nvSpPr>
        <p:spPr>
          <a:xfrm>
            <a:off x="982133" y="447091"/>
            <a:ext cx="7708392" cy="707886"/>
          </a:xfrm>
        </p:spPr>
        <p:txBody>
          <a:bodyPr wrap="square">
            <a:spAutoFit/>
          </a:bodyPr>
          <a:lstStyle/>
          <a:p>
            <a:pPr algn="l"/>
            <a:r>
              <a:rPr lang="en-US" b="1" dirty="0"/>
              <a:t>How Do You Use God’s Mirror?</a:t>
            </a:r>
          </a:p>
        </p:txBody>
      </p:sp>
      <p:sp>
        <p:nvSpPr>
          <p:cNvPr id="6" name="TextBox 5">
            <a:extLst>
              <a:ext uri="{FF2B5EF4-FFF2-40B4-BE49-F238E27FC236}">
                <a16:creationId xmlns:a16="http://schemas.microsoft.com/office/drawing/2014/main" id="{7D4652DA-66A1-26AF-83BA-1467F119D04F}"/>
              </a:ext>
            </a:extLst>
          </p:cNvPr>
          <p:cNvSpPr txBox="1"/>
          <p:nvPr/>
        </p:nvSpPr>
        <p:spPr>
          <a:xfrm>
            <a:off x="960120" y="1051560"/>
            <a:ext cx="7708392" cy="5755422"/>
          </a:xfrm>
          <a:prstGeom prst="rect">
            <a:avLst/>
          </a:prstGeom>
          <a:noFill/>
        </p:spPr>
        <p:txBody>
          <a:bodyPr wrap="square" rtlCol="0">
            <a:spAutoFit/>
          </a:bodyPr>
          <a:lstStyle/>
          <a:p>
            <a:r>
              <a:rPr lang="en-US" sz="3200" b="1" dirty="0"/>
              <a:t>Do you remember what you see?</a:t>
            </a:r>
            <a:endParaRPr lang="en-US" sz="2800" b="1" dirty="0"/>
          </a:p>
          <a:p>
            <a:pPr marL="225425" indent="-225425">
              <a:buFont typeface="Arial" panose="020B0604020202020204" pitchFamily="34" charset="0"/>
              <a:buChar char="•"/>
            </a:pPr>
            <a:r>
              <a:rPr lang="en-US" sz="2800" b="1" dirty="0"/>
              <a:t>Yes</a:t>
            </a:r>
            <a:r>
              <a:rPr lang="en-US" sz="2800" dirty="0"/>
              <a:t> … If you put away sin</a:t>
            </a:r>
          </a:p>
          <a:p>
            <a:pPr marL="463550" lvl="1" indent="-231775">
              <a:buFont typeface="Arial" panose="020B0604020202020204" pitchFamily="34" charset="0"/>
              <a:buChar char="•"/>
            </a:pPr>
            <a:r>
              <a:rPr lang="en-US" sz="2800" dirty="0"/>
              <a:t>Verse 21 – “… put away all filthiness and rampant wickedness …”</a:t>
            </a:r>
          </a:p>
          <a:p>
            <a:pPr marL="225425" indent="-225425">
              <a:buFont typeface="Arial" panose="020B0604020202020204" pitchFamily="34" charset="0"/>
              <a:buChar char="•"/>
            </a:pPr>
            <a:r>
              <a:rPr lang="en-US" sz="2800" b="1" dirty="0"/>
              <a:t>Yes</a:t>
            </a:r>
            <a:r>
              <a:rPr lang="en-US" sz="2800" dirty="0"/>
              <a:t> … If you hear and obey</a:t>
            </a:r>
          </a:p>
          <a:p>
            <a:pPr marL="463550" lvl="1" indent="-231775">
              <a:buFont typeface="Arial" panose="020B0604020202020204" pitchFamily="34" charset="0"/>
              <a:buChar char="•"/>
            </a:pPr>
            <a:r>
              <a:rPr lang="en-US" sz="2800" dirty="0"/>
              <a:t>Verses 22, 25 – “… be doers of the word … a doer who acts”</a:t>
            </a:r>
          </a:p>
          <a:p>
            <a:pPr marL="6350" indent="-231775">
              <a:buFont typeface="Arial" panose="020B0604020202020204" pitchFamily="34" charset="0"/>
              <a:buChar char="•"/>
            </a:pPr>
            <a:r>
              <a:rPr lang="en-US" sz="2800" b="1" dirty="0"/>
              <a:t>No</a:t>
            </a:r>
            <a:r>
              <a:rPr lang="en-US" sz="2800" dirty="0"/>
              <a:t> … If you don’t correct what is needed</a:t>
            </a:r>
          </a:p>
          <a:p>
            <a:pPr marL="463550" lvl="1" indent="-231775">
              <a:buFont typeface="Arial" panose="020B0604020202020204" pitchFamily="34" charset="0"/>
              <a:buChar char="•"/>
            </a:pPr>
            <a:r>
              <a:rPr lang="en-US" sz="2800" dirty="0"/>
              <a:t>Verses 23-24 – “… forgets what he was like”</a:t>
            </a:r>
          </a:p>
          <a:p>
            <a:pPr marL="6350" indent="-231775">
              <a:buFont typeface="Arial" panose="020B0604020202020204" pitchFamily="34" charset="0"/>
              <a:buChar char="•"/>
            </a:pPr>
            <a:r>
              <a:rPr lang="en-US" sz="2800" b="1" dirty="0"/>
              <a:t>No</a:t>
            </a:r>
            <a:r>
              <a:rPr lang="en-US" sz="2800" dirty="0"/>
              <a:t> … If you’re looking at others and not at yourself – A mirror doesn’t show another’s face</a:t>
            </a:r>
          </a:p>
          <a:p>
            <a:pPr marL="463550" lvl="1" indent="-231775">
              <a:buFont typeface="Arial" panose="020B0604020202020204" pitchFamily="34" charset="0"/>
              <a:buChar char="•"/>
            </a:pPr>
            <a:r>
              <a:rPr lang="en-US" sz="2800" dirty="0"/>
              <a:t>cf. I Peter 4:15 – “… a meddler in other men's matters”</a:t>
            </a:r>
          </a:p>
        </p:txBody>
      </p:sp>
    </p:spTree>
    <p:extLst>
      <p:ext uri="{BB962C8B-B14F-4D97-AF65-F5344CB8AC3E}">
        <p14:creationId xmlns:p14="http://schemas.microsoft.com/office/powerpoint/2010/main" val="93036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5D668-25BE-CFC9-0DC3-B29DFDDAF4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3CA42A-AD55-8455-5FD4-E1E0D7E04ABC}"/>
              </a:ext>
            </a:extLst>
          </p:cNvPr>
          <p:cNvSpPr>
            <a:spLocks noGrp="1"/>
          </p:cNvSpPr>
          <p:nvPr>
            <p:ph type="title"/>
          </p:nvPr>
        </p:nvSpPr>
        <p:spPr>
          <a:xfrm>
            <a:off x="982133" y="447091"/>
            <a:ext cx="7708392" cy="707886"/>
          </a:xfrm>
        </p:spPr>
        <p:txBody>
          <a:bodyPr wrap="square">
            <a:spAutoFit/>
          </a:bodyPr>
          <a:lstStyle/>
          <a:p>
            <a:pPr algn="l"/>
            <a:r>
              <a:rPr lang="en-US" b="1" dirty="0"/>
              <a:t>Two Examples</a:t>
            </a:r>
          </a:p>
        </p:txBody>
      </p:sp>
      <p:sp>
        <p:nvSpPr>
          <p:cNvPr id="6" name="TextBox 5">
            <a:extLst>
              <a:ext uri="{FF2B5EF4-FFF2-40B4-BE49-F238E27FC236}">
                <a16:creationId xmlns:a16="http://schemas.microsoft.com/office/drawing/2014/main" id="{D5B72C74-04B6-F670-4C50-2F3EBDF488F1}"/>
              </a:ext>
            </a:extLst>
          </p:cNvPr>
          <p:cNvSpPr txBox="1"/>
          <p:nvPr/>
        </p:nvSpPr>
        <p:spPr>
          <a:xfrm>
            <a:off x="960119" y="1051560"/>
            <a:ext cx="8091115" cy="5755422"/>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US" sz="3200" b="1" i="0" u="none" strike="noStrike" kern="1200" cap="none" spc="0" normalizeH="0" baseline="0" noProof="0" dirty="0">
                <a:ln>
                  <a:noFill/>
                </a:ln>
                <a:solidFill>
                  <a:prstClr val="black"/>
                </a:solidFill>
                <a:effectLst/>
                <a:uLnTx/>
                <a:uFillTx/>
              </a:rPr>
              <a:t>Paul (I Timothy 1:12-16)</a:t>
            </a:r>
            <a:endParaRPr kumimoji="0" lang="en-US" sz="2800" b="1" i="0" u="none" strike="noStrike" kern="1200" cap="none" spc="0" normalizeH="0" baseline="0" noProof="0" dirty="0">
              <a:ln>
                <a:noFill/>
              </a:ln>
              <a:solidFill>
                <a:prstClr val="black"/>
              </a:solidFill>
              <a:effectLst/>
              <a:uLnTx/>
              <a:uFillTx/>
            </a:endParaRPr>
          </a:p>
          <a:p>
            <a:pPr marL="225425" indent="-225425">
              <a:buFont typeface="Arial" panose="020B0604020202020204" pitchFamily="34" charset="0"/>
              <a:buChar char="•"/>
            </a:pPr>
            <a:r>
              <a:rPr lang="en-US" sz="2800" b="1" dirty="0">
                <a:solidFill>
                  <a:prstClr val="black"/>
                </a:solidFill>
              </a:rPr>
              <a:t>Before conversion …</a:t>
            </a:r>
            <a:endParaRPr kumimoji="0" lang="en-US" sz="2800" b="0" i="0" u="none" strike="noStrike" kern="1200" cap="none" spc="0" normalizeH="0" baseline="0" noProof="0" dirty="0">
              <a:ln>
                <a:noFill/>
              </a:ln>
              <a:solidFill>
                <a:prstClr val="black"/>
              </a:solidFill>
              <a:effectLst/>
              <a:uLnTx/>
              <a:uFillTx/>
            </a:endParaRP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rPr>
              <a:t>Conscientious</a:t>
            </a:r>
          </a:p>
          <a:p>
            <a:pPr marL="920750" lvl="2" indent="-231775">
              <a:buFont typeface="Arial" panose="020B0604020202020204" pitchFamily="34" charset="0"/>
              <a:buChar char="•"/>
            </a:pPr>
            <a:r>
              <a:rPr lang="en-US" sz="2800" dirty="0">
                <a:solidFill>
                  <a:prstClr val="black"/>
                </a:solidFill>
              </a:rPr>
              <a:t>Acts 23:1 – “… in all good conscience …”</a:t>
            </a: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rPr>
              <a:t>He had great zeal but without knowledge</a:t>
            </a:r>
          </a:p>
          <a:p>
            <a:pPr marL="920750" lvl="2" indent="-231775">
              <a:buFont typeface="Arial" panose="020B0604020202020204" pitchFamily="34" charset="0"/>
              <a:buChar char="•"/>
            </a:pPr>
            <a:r>
              <a:rPr lang="en-US" sz="2800" dirty="0">
                <a:solidFill>
                  <a:prstClr val="black"/>
                </a:solidFill>
              </a:rPr>
              <a:t>Acts 26:9 – “I myself was convinced …”</a:t>
            </a:r>
          </a:p>
          <a:p>
            <a:pPr marL="920750" lvl="2"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rPr>
              <a:t>Galatians 1:13-14</a:t>
            </a:r>
            <a:r>
              <a:rPr lang="en-US" sz="2800" dirty="0">
                <a:solidFill>
                  <a:prstClr val="black"/>
                </a:solidFill>
              </a:rPr>
              <a:t> – “so extremely zealous was I …”</a:t>
            </a:r>
            <a:endParaRPr kumimoji="0" lang="en-US" sz="2800" b="0" i="0" u="none" strike="noStrike" kern="1200" cap="none" spc="0" normalizeH="0" baseline="0" noProof="0" dirty="0">
              <a:ln>
                <a:noFill/>
              </a:ln>
              <a:solidFill>
                <a:prstClr val="black"/>
              </a:solidFill>
              <a:effectLst/>
              <a:uLnTx/>
              <a:uFillTx/>
            </a:endParaRPr>
          </a:p>
          <a:p>
            <a:pPr marL="920750" lvl="2" indent="-231775">
              <a:buFont typeface="Arial" panose="020B0604020202020204" pitchFamily="34" charset="0"/>
              <a:buChar char="•"/>
            </a:pPr>
            <a:r>
              <a:rPr lang="en-US" sz="2800" dirty="0">
                <a:solidFill>
                  <a:prstClr val="black"/>
                </a:solidFill>
              </a:rPr>
              <a:t>Philippians 3:4-7 – “… confidence in the flesh ...”</a:t>
            </a: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rPr>
              <a:t>He was a sinner</a:t>
            </a:r>
          </a:p>
          <a:p>
            <a:pPr marL="920750" lvl="2"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rPr>
              <a:t>I Timothy</a:t>
            </a:r>
            <a:r>
              <a:rPr kumimoji="0" lang="en-US" sz="2800" b="0" i="0" u="none" strike="noStrike" kern="1200" cap="none" spc="0" normalizeH="0" noProof="0" dirty="0">
                <a:ln>
                  <a:noFill/>
                </a:ln>
                <a:solidFill>
                  <a:prstClr val="black"/>
                </a:solidFill>
                <a:effectLst/>
                <a:uLnTx/>
                <a:uFillTx/>
              </a:rPr>
              <a:t> 1:15 </a:t>
            </a:r>
            <a:r>
              <a:rPr lang="en-US" sz="2800" dirty="0">
                <a:solidFill>
                  <a:prstClr val="black"/>
                </a:solidFill>
              </a:rPr>
              <a:t>– “… sinners, of whom I am the foremost”</a:t>
            </a:r>
          </a:p>
          <a:p>
            <a:pPr marL="920750" lvl="2" indent="-231775">
              <a:buFont typeface="Arial" panose="020B0604020202020204" pitchFamily="34" charset="0"/>
              <a:buChar char="•"/>
            </a:pPr>
            <a:r>
              <a:rPr lang="en-US" sz="2800" dirty="0">
                <a:solidFill>
                  <a:prstClr val="black"/>
                </a:solidFill>
              </a:rPr>
              <a:t>cf. Acts 22:16 – “… wash away your sins”</a:t>
            </a:r>
            <a:endParaRPr kumimoji="0" lang="en-US" sz="2800" b="0" i="0" u="none" strike="noStrike" kern="120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884610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98322-8F29-0E14-BEE5-CAC3397584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3D976B-7284-0962-7156-BB0150848B05}"/>
              </a:ext>
            </a:extLst>
          </p:cNvPr>
          <p:cNvSpPr>
            <a:spLocks noGrp="1"/>
          </p:cNvSpPr>
          <p:nvPr>
            <p:ph type="title"/>
          </p:nvPr>
        </p:nvSpPr>
        <p:spPr>
          <a:xfrm>
            <a:off x="982133" y="447091"/>
            <a:ext cx="7708392" cy="707886"/>
          </a:xfrm>
        </p:spPr>
        <p:txBody>
          <a:bodyPr wrap="square">
            <a:spAutoFit/>
          </a:bodyPr>
          <a:lstStyle/>
          <a:p>
            <a:pPr algn="l"/>
            <a:r>
              <a:rPr lang="en-US" b="1" dirty="0"/>
              <a:t>Two Examples</a:t>
            </a:r>
          </a:p>
        </p:txBody>
      </p:sp>
      <p:sp>
        <p:nvSpPr>
          <p:cNvPr id="6" name="TextBox 5">
            <a:extLst>
              <a:ext uri="{FF2B5EF4-FFF2-40B4-BE49-F238E27FC236}">
                <a16:creationId xmlns:a16="http://schemas.microsoft.com/office/drawing/2014/main" id="{F7BBA45B-84DF-A1E9-6F18-CDAB10AB5F70}"/>
              </a:ext>
            </a:extLst>
          </p:cNvPr>
          <p:cNvSpPr txBox="1"/>
          <p:nvPr/>
        </p:nvSpPr>
        <p:spPr>
          <a:xfrm>
            <a:off x="960119" y="1051560"/>
            <a:ext cx="8091115" cy="532453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orbel" panose="020B0503020204020204"/>
                <a:ea typeface="+mn-ea"/>
                <a:cs typeface="+mn-cs"/>
              </a:rPr>
              <a:t>Paul (I Timothy 1:12-16)</a:t>
            </a:r>
            <a:endPar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endParaRPr>
          </a:p>
          <a:p>
            <a:pPr marL="225425" marR="0" lvl="0" indent="-22542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After conversion …</a:t>
            </a: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marR="0" lvl="1" indent="-2317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Obedient</a:t>
            </a:r>
          </a:p>
          <a:p>
            <a:pPr marL="920750" lvl="2"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Acts 26:19-20 – </a:t>
            </a:r>
            <a:r>
              <a:rPr lang="en-US" sz="2800" dirty="0">
                <a:solidFill>
                  <a:prstClr val="black"/>
                </a:solidFill>
              </a:rPr>
              <a:t>“I was not disobedient </a:t>
            </a: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a:t>
            </a:r>
          </a:p>
          <a:p>
            <a:pPr marL="463550" lvl="1" indent="-231775">
              <a:buFont typeface="Arial" panose="020B0604020202020204" pitchFamily="34" charset="0"/>
              <a:buChar char="•"/>
            </a:pPr>
            <a:r>
              <a:rPr lang="en-US" sz="2800" dirty="0">
                <a:solidFill>
                  <a:prstClr val="black"/>
                </a:solidFill>
                <a:latin typeface="Corbel" panose="020B0503020204020204"/>
              </a:rPr>
              <a:t>He now lived by faith</a:t>
            </a:r>
          </a:p>
          <a:p>
            <a:pPr marL="920750" lvl="2"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Galatians</a:t>
            </a:r>
            <a:r>
              <a:rPr kumimoji="0" lang="en-US" sz="2800" b="0" i="0" u="none" strike="noStrike" kern="1200" cap="none" spc="0" normalizeH="0" noProof="0" dirty="0">
                <a:ln>
                  <a:noFill/>
                </a:ln>
                <a:solidFill>
                  <a:prstClr val="black"/>
                </a:solidFill>
                <a:effectLst/>
                <a:uLnTx/>
                <a:uFillTx/>
                <a:latin typeface="Corbel" panose="020B0503020204020204"/>
                <a:ea typeface="+mn-ea"/>
                <a:cs typeface="+mn-cs"/>
              </a:rPr>
              <a:t> 2:20 </a:t>
            </a:r>
            <a:r>
              <a:rPr lang="en-US" sz="2800" dirty="0">
                <a:solidFill>
                  <a:prstClr val="black"/>
                </a:solidFill>
              </a:rPr>
              <a:t>– “… I live by faith in the Son of God”</a:t>
            </a: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He chose heavenly values and goals</a:t>
            </a:r>
          </a:p>
          <a:p>
            <a:pPr marL="920750" lvl="2" indent="-231775">
              <a:buFont typeface="Arial" panose="020B0604020202020204" pitchFamily="34" charset="0"/>
              <a:buChar char="•"/>
            </a:pPr>
            <a:r>
              <a:rPr lang="en-US" sz="2800" dirty="0">
                <a:solidFill>
                  <a:prstClr val="black"/>
                </a:solidFill>
              </a:rPr>
              <a:t>Philippians 3:7-11 – “… by any means possible I may attain the resurrection from the dead”</a:t>
            </a: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He went the distance</a:t>
            </a:r>
          </a:p>
          <a:p>
            <a:pPr marL="920750" lvl="2" indent="-231775">
              <a:buFont typeface="Arial" panose="020B0604020202020204" pitchFamily="34" charset="0"/>
              <a:buChar char="•"/>
            </a:pPr>
            <a:r>
              <a:rPr lang="en-US" sz="2800" dirty="0">
                <a:solidFill>
                  <a:prstClr val="black"/>
                </a:solidFill>
              </a:rPr>
              <a:t>II Timothy 4:6-8 – “I have fought the good fight”</a:t>
            </a: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08552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B3A03-65CB-14A4-5EF8-DBC76BD4F3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578F0F-BDB3-D35A-8459-1260EF232786}"/>
              </a:ext>
            </a:extLst>
          </p:cNvPr>
          <p:cNvSpPr>
            <a:spLocks noGrp="1"/>
          </p:cNvSpPr>
          <p:nvPr>
            <p:ph type="title"/>
          </p:nvPr>
        </p:nvSpPr>
        <p:spPr>
          <a:xfrm>
            <a:off x="982133" y="447091"/>
            <a:ext cx="7708392" cy="707886"/>
          </a:xfrm>
        </p:spPr>
        <p:txBody>
          <a:bodyPr wrap="square">
            <a:spAutoFit/>
          </a:bodyPr>
          <a:lstStyle/>
          <a:p>
            <a:pPr algn="l"/>
            <a:r>
              <a:rPr lang="en-US" b="1" dirty="0"/>
              <a:t>Two Examples</a:t>
            </a:r>
          </a:p>
        </p:txBody>
      </p:sp>
      <p:sp>
        <p:nvSpPr>
          <p:cNvPr id="6" name="TextBox 5">
            <a:extLst>
              <a:ext uri="{FF2B5EF4-FFF2-40B4-BE49-F238E27FC236}">
                <a16:creationId xmlns:a16="http://schemas.microsoft.com/office/drawing/2014/main" id="{0BD41FB4-CA23-85A5-0CB5-9856DAF7D376}"/>
              </a:ext>
            </a:extLst>
          </p:cNvPr>
          <p:cNvSpPr txBox="1"/>
          <p:nvPr/>
        </p:nvSpPr>
        <p:spPr>
          <a:xfrm>
            <a:off x="960119" y="1051560"/>
            <a:ext cx="8091115" cy="446276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orbel" panose="020B0503020204020204"/>
                <a:ea typeface="+mn-ea"/>
                <a:cs typeface="+mn-cs"/>
              </a:rPr>
              <a:t>Felix (Acts 24:22-27)</a:t>
            </a:r>
            <a:endPar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endParaRPr>
          </a:p>
          <a:p>
            <a:pPr marL="225425" marR="0" lvl="0" indent="-22542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Forgot what he saw …</a:t>
            </a: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marR="0" lvl="1" indent="-2317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He had knowledge of The Way</a:t>
            </a:r>
          </a:p>
          <a:p>
            <a:pPr marL="920750" lvl="2"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Verse 22 – </a:t>
            </a:r>
            <a:r>
              <a:rPr lang="en-US" sz="2800" dirty="0">
                <a:solidFill>
                  <a:prstClr val="black"/>
                </a:solidFill>
              </a:rPr>
              <a:t>“a rather accurate knowledge …</a:t>
            </a: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a:t>
            </a:r>
          </a:p>
          <a:p>
            <a:pPr marL="463550" lvl="1" indent="-231775">
              <a:buFont typeface="Arial" panose="020B0604020202020204" pitchFamily="34" charset="0"/>
              <a:buChar char="•"/>
            </a:pPr>
            <a:r>
              <a:rPr lang="en-US" sz="2800" dirty="0">
                <a:solidFill>
                  <a:prstClr val="black"/>
                </a:solidFill>
                <a:latin typeface="Corbel" panose="020B0503020204020204"/>
              </a:rPr>
              <a:t>He heard the gospel</a:t>
            </a:r>
          </a:p>
          <a:p>
            <a:pPr marL="920750" lvl="2" indent="-231775">
              <a:buFont typeface="Arial" panose="020B0604020202020204" pitchFamily="34" charset="0"/>
              <a:buChar char="•"/>
            </a:pPr>
            <a:r>
              <a:rPr lang="en-US" sz="2800" dirty="0">
                <a:solidFill>
                  <a:prstClr val="black"/>
                </a:solidFill>
                <a:latin typeface="Corbel" panose="020B0503020204020204"/>
              </a:rPr>
              <a:t>Verses 24-26 </a:t>
            </a:r>
            <a:r>
              <a:rPr lang="en-US" sz="2800" dirty="0">
                <a:solidFill>
                  <a:prstClr val="black"/>
                </a:solidFill>
              </a:rPr>
              <a:t>– “… heard him speak about faith in Christ Jesus … he sent for him often …”</a:t>
            </a:r>
          </a:p>
          <a:p>
            <a:pPr marL="463550" lvl="1" indent="-231775">
              <a:buFont typeface="Arial" panose="020B0604020202020204" pitchFamily="34" charset="0"/>
              <a:buChar char="•"/>
            </a:pPr>
            <a:r>
              <a:rPr lang="en-US" sz="2800" dirty="0">
                <a:solidFill>
                  <a:prstClr val="black"/>
                </a:solidFill>
                <a:latin typeface="Corbel" panose="020B0503020204020204"/>
              </a:rPr>
              <a:t>He refused to obey</a:t>
            </a:r>
          </a:p>
          <a:p>
            <a:pPr marL="920750" lvl="2" indent="-231775">
              <a:buFont typeface="Arial" panose="020B0604020202020204" pitchFamily="34" charset="0"/>
              <a:buChar char="•"/>
            </a:pPr>
            <a:r>
              <a:rPr lang="en-US" sz="2800" dirty="0">
                <a:solidFill>
                  <a:prstClr val="black"/>
                </a:solidFill>
                <a:latin typeface="Corbel" panose="020B0503020204020204"/>
              </a:rPr>
              <a:t>Verses 25-27 </a:t>
            </a:r>
            <a:r>
              <a:rPr lang="en-US" sz="2800" dirty="0">
                <a:solidFill>
                  <a:prstClr val="black"/>
                </a:solidFill>
              </a:rPr>
              <a:t>– “Go away for the present”</a:t>
            </a:r>
            <a:endParaRPr lang="en-US" sz="2800" dirty="0">
              <a:solidFill>
                <a:prstClr val="black"/>
              </a:solidFill>
              <a:latin typeface="Corbel" panose="020B0503020204020204"/>
            </a:endParaRPr>
          </a:p>
          <a:p>
            <a:pPr marL="920750" lvl="2" indent="-231775">
              <a:buFont typeface="Arial" panose="020B0604020202020204" pitchFamily="34" charset="0"/>
              <a:buChar char="•"/>
            </a:pP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05643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8E3D8-EE75-54D2-CF95-DD03779CF8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715167-0E4B-59B2-288A-A9B7B9E7B835}"/>
              </a:ext>
            </a:extLst>
          </p:cNvPr>
          <p:cNvSpPr>
            <a:spLocks noGrp="1"/>
          </p:cNvSpPr>
          <p:nvPr>
            <p:ph type="title"/>
          </p:nvPr>
        </p:nvSpPr>
        <p:spPr>
          <a:xfrm>
            <a:off x="982133" y="447091"/>
            <a:ext cx="7708392" cy="707886"/>
          </a:xfrm>
        </p:spPr>
        <p:txBody>
          <a:bodyPr wrap="square">
            <a:spAutoFit/>
          </a:bodyPr>
          <a:lstStyle/>
          <a:p>
            <a:pPr algn="l"/>
            <a:r>
              <a:rPr lang="en-US" b="1" dirty="0"/>
              <a:t>What Do You See In God’s Mirror?</a:t>
            </a:r>
          </a:p>
        </p:txBody>
      </p:sp>
      <p:sp>
        <p:nvSpPr>
          <p:cNvPr id="6" name="TextBox 5">
            <a:extLst>
              <a:ext uri="{FF2B5EF4-FFF2-40B4-BE49-F238E27FC236}">
                <a16:creationId xmlns:a16="http://schemas.microsoft.com/office/drawing/2014/main" id="{AFC2F500-9587-4441-C81E-928E2F6E26C4}"/>
              </a:ext>
            </a:extLst>
          </p:cNvPr>
          <p:cNvSpPr txBox="1"/>
          <p:nvPr/>
        </p:nvSpPr>
        <p:spPr>
          <a:xfrm>
            <a:off x="960119" y="1051560"/>
            <a:ext cx="8091115" cy="575542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orbel" panose="020B0503020204020204"/>
                <a:ea typeface="+mn-ea"/>
                <a:cs typeface="+mn-cs"/>
              </a:rPr>
              <a:t>Do you look like Paul?</a:t>
            </a:r>
            <a:endPar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endParaRPr>
          </a:p>
          <a:p>
            <a:pPr marL="225425" marR="0" lvl="0" indent="-22542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Learn and admit your sin</a:t>
            </a: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Matthew 11:29 – “… learn from me”</a:t>
            </a: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cf. Mark 9:24 </a:t>
            </a:r>
            <a:r>
              <a:rPr lang="en-US" sz="2800" dirty="0">
                <a:solidFill>
                  <a:prstClr val="black"/>
                </a:solidFill>
              </a:rPr>
              <a:t>– “help my unbelief”</a:t>
            </a:r>
          </a:p>
          <a:p>
            <a:pPr marL="6350" indent="-231775">
              <a:buFont typeface="Arial" panose="020B0604020202020204" pitchFamily="34" charset="0"/>
              <a:buChar cha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Continue to do a self-inspection</a:t>
            </a:r>
            <a:endParaRPr kumimoji="0" lang="en-US" sz="280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lvl="1" indent="-231775">
              <a:buFont typeface="Arial" panose="020B0604020202020204" pitchFamily="34" charset="0"/>
              <a:buChar char="•"/>
            </a:pPr>
            <a:r>
              <a:rPr kumimoji="0" lang="en-US" sz="2800" i="0" u="none" strike="noStrike" kern="1200" cap="none" spc="0" normalizeH="0" baseline="0" noProof="0" dirty="0">
                <a:ln>
                  <a:noFill/>
                </a:ln>
                <a:solidFill>
                  <a:prstClr val="black"/>
                </a:solidFill>
                <a:effectLst/>
                <a:uLnTx/>
                <a:uFillTx/>
                <a:latin typeface="Corbel" panose="020B0503020204020204"/>
                <a:ea typeface="+mn-ea"/>
                <a:cs typeface="+mn-cs"/>
              </a:rPr>
              <a:t>II Corinthians 13:5 </a:t>
            </a:r>
            <a:r>
              <a:rPr lang="en-US" sz="2800" dirty="0">
                <a:solidFill>
                  <a:prstClr val="black"/>
                </a:solidFill>
              </a:rPr>
              <a:t>– “Examine yourselves … Test yourselves”</a:t>
            </a:r>
          </a:p>
          <a:p>
            <a:pPr marL="6350" indent="-231775">
              <a:buFont typeface="Arial" panose="020B0604020202020204" pitchFamily="34" charset="0"/>
              <a:buChar cha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Constantly use God’s Word</a:t>
            </a:r>
          </a:p>
          <a:p>
            <a:pPr marL="463550" lvl="1" indent="-231775">
              <a:buFont typeface="Arial" panose="020B0604020202020204" pitchFamily="34" charset="0"/>
              <a:buChar char="•"/>
            </a:pPr>
            <a:r>
              <a:rPr kumimoji="0" lang="en-US" sz="2800" i="0" u="none" strike="noStrike" kern="1200" cap="none" spc="0" normalizeH="0" baseline="0" noProof="0" dirty="0">
                <a:ln>
                  <a:noFill/>
                </a:ln>
                <a:solidFill>
                  <a:prstClr val="black"/>
                </a:solidFill>
                <a:effectLst/>
                <a:uLnTx/>
                <a:uFillTx/>
                <a:latin typeface="Corbel" panose="020B0503020204020204"/>
                <a:ea typeface="+mn-ea"/>
                <a:cs typeface="+mn-cs"/>
              </a:rPr>
              <a:t>I Corinthians</a:t>
            </a:r>
            <a:r>
              <a:rPr lang="en-US" sz="2800" dirty="0">
                <a:solidFill>
                  <a:prstClr val="black"/>
                </a:solidFill>
              </a:rPr>
              <a:t> 2:12-16 – “The spiritual person judges all things”</a:t>
            </a:r>
          </a:p>
          <a:p>
            <a:pPr marL="463550" lvl="1" indent="-231775">
              <a:buFont typeface="Arial" panose="020B0604020202020204" pitchFamily="34" charset="0"/>
              <a:buChar char="•"/>
            </a:pPr>
            <a:r>
              <a:rPr kumimoji="0" lang="en-US" sz="2800" i="0" u="none" strike="noStrike" kern="1200" cap="none" spc="0" normalizeH="0" baseline="0" noProof="0" dirty="0">
                <a:ln>
                  <a:noFill/>
                </a:ln>
                <a:solidFill>
                  <a:prstClr val="black"/>
                </a:solidFill>
                <a:effectLst/>
                <a:uLnTx/>
                <a:uFillTx/>
                <a:latin typeface="Corbel" panose="020B0503020204020204"/>
                <a:ea typeface="+mn-ea"/>
                <a:cs typeface="+mn-cs"/>
              </a:rPr>
              <a:t>II Timothy 3:16-17 </a:t>
            </a:r>
            <a:r>
              <a:rPr lang="en-US" sz="2800" dirty="0">
                <a:solidFill>
                  <a:prstClr val="black"/>
                </a:solidFill>
              </a:rPr>
              <a:t>– “equipped for every good work”</a:t>
            </a:r>
          </a:p>
          <a:p>
            <a:pPr marL="463550" lvl="1" indent="-231775">
              <a:buFont typeface="Arial" panose="020B0604020202020204" pitchFamily="34" charset="0"/>
              <a:buChar char="•"/>
            </a:pPr>
            <a:r>
              <a:rPr kumimoji="0" lang="en-US" sz="2800" i="0" u="none" strike="noStrike" kern="1200" cap="none" spc="0" normalizeH="0" baseline="0" noProof="0" dirty="0">
                <a:ln>
                  <a:noFill/>
                </a:ln>
                <a:solidFill>
                  <a:prstClr val="black"/>
                </a:solidFill>
                <a:effectLst/>
                <a:uLnTx/>
                <a:uFillTx/>
                <a:latin typeface="Corbel" panose="020B0503020204020204"/>
                <a:ea typeface="+mn-ea"/>
                <a:cs typeface="+mn-cs"/>
              </a:rPr>
              <a:t>Hebrews 4:12 </a:t>
            </a:r>
            <a:r>
              <a:rPr lang="en-US" sz="2800" dirty="0">
                <a:solidFill>
                  <a:prstClr val="black"/>
                </a:solidFill>
              </a:rPr>
              <a:t>– “… the word of God is living …”</a:t>
            </a:r>
            <a:endParaRPr kumimoji="0" lang="en-US" sz="280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48237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ECF3-2C8C-D2E6-59B9-53D4EDF187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2A3BF6-ECCC-FBCA-88F0-B1BEED2E6EAB}"/>
              </a:ext>
            </a:extLst>
          </p:cNvPr>
          <p:cNvSpPr>
            <a:spLocks noGrp="1"/>
          </p:cNvSpPr>
          <p:nvPr>
            <p:ph type="title"/>
          </p:nvPr>
        </p:nvSpPr>
        <p:spPr>
          <a:xfrm>
            <a:off x="982133" y="447091"/>
            <a:ext cx="7708392" cy="707886"/>
          </a:xfrm>
        </p:spPr>
        <p:txBody>
          <a:bodyPr wrap="square">
            <a:spAutoFit/>
          </a:bodyPr>
          <a:lstStyle/>
          <a:p>
            <a:pPr algn="l"/>
            <a:r>
              <a:rPr lang="en-US" b="1" dirty="0"/>
              <a:t>What Do You See In God’s Mirror?</a:t>
            </a:r>
          </a:p>
        </p:txBody>
      </p:sp>
      <p:sp>
        <p:nvSpPr>
          <p:cNvPr id="6" name="TextBox 5">
            <a:extLst>
              <a:ext uri="{FF2B5EF4-FFF2-40B4-BE49-F238E27FC236}">
                <a16:creationId xmlns:a16="http://schemas.microsoft.com/office/drawing/2014/main" id="{0E5A9180-6D99-58DC-C25C-F06A68C28113}"/>
              </a:ext>
            </a:extLst>
          </p:cNvPr>
          <p:cNvSpPr txBox="1"/>
          <p:nvPr/>
        </p:nvSpPr>
        <p:spPr>
          <a:xfrm>
            <a:off x="960119" y="1051560"/>
            <a:ext cx="8091115" cy="446276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orbel" panose="020B0503020204020204"/>
                <a:ea typeface="+mn-ea"/>
                <a:cs typeface="+mn-cs"/>
              </a:rPr>
              <a:t>Or do you look like Felix?</a:t>
            </a:r>
            <a:endPar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endParaRPr>
          </a:p>
          <a:p>
            <a:pPr marL="225425" marR="0" lvl="0" indent="-22542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You hear the truth and are frightened by it</a:t>
            </a: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Romans 2:5-6 – </a:t>
            </a:r>
            <a:r>
              <a:rPr lang="en-US" sz="2800" dirty="0">
                <a:solidFill>
                  <a:prstClr val="black"/>
                </a:solidFill>
              </a:rPr>
              <a:t>“… you are storing up wrath for yourself …”</a:t>
            </a:r>
          </a:p>
          <a:p>
            <a:pPr marL="6350" indent="-231775">
              <a:buFont typeface="Arial" panose="020B0604020202020204" pitchFamily="34" charset="0"/>
              <a:buChar cha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You have other motives and concerns</a:t>
            </a:r>
          </a:p>
          <a:p>
            <a:pPr marL="463550" lvl="1" indent="-231775">
              <a:buFont typeface="Arial" panose="020B0604020202020204" pitchFamily="34" charset="0"/>
              <a:buChar char="•"/>
            </a:pPr>
            <a:r>
              <a:rPr lang="en-US" sz="2800" dirty="0">
                <a:solidFill>
                  <a:prstClr val="black"/>
                </a:solidFill>
                <a:latin typeface="Corbel" panose="020B0503020204020204"/>
              </a:rPr>
              <a:t>Mark 4:18-19 </a:t>
            </a:r>
            <a:r>
              <a:rPr lang="en-US" sz="2800" dirty="0">
                <a:solidFill>
                  <a:prstClr val="black"/>
                </a:solidFill>
              </a:rPr>
              <a:t>– “… enter in and choke the word”</a:t>
            </a:r>
          </a:p>
          <a:p>
            <a:pPr marL="463550" lvl="1" indent="-231775">
              <a:buFont typeface="Arial" panose="020B0604020202020204" pitchFamily="34" charset="0"/>
              <a:buChar cha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Acts 24:26 </a:t>
            </a:r>
            <a:r>
              <a:rPr lang="en-US" sz="2800" dirty="0">
                <a:solidFill>
                  <a:prstClr val="black"/>
                </a:solidFill>
              </a:rPr>
              <a:t>– “… he hoped that money would be given him by Paul</a:t>
            </a:r>
          </a:p>
          <a:p>
            <a:pPr marL="6350" indent="-231775">
              <a:buFont typeface="Arial" panose="020B0604020202020204" pitchFamily="34" charset="0"/>
              <a:buChar char="•"/>
            </a:pPr>
            <a:r>
              <a:rPr kumimoji="0" lang="en-US" sz="2800" b="1" i="0" u="none" strike="noStrike" kern="1200" cap="none" spc="0" normalizeH="0" baseline="0" noProof="0" dirty="0">
                <a:ln>
                  <a:noFill/>
                </a:ln>
                <a:solidFill>
                  <a:prstClr val="black"/>
                </a:solidFill>
                <a:effectLst/>
                <a:uLnTx/>
                <a:uFillTx/>
                <a:latin typeface="Corbel" panose="020B0503020204020204"/>
                <a:ea typeface="+mn-ea"/>
                <a:cs typeface="+mn-cs"/>
              </a:rPr>
              <a:t>Attempt to use the Bible to justify your</a:t>
            </a:r>
            <a:r>
              <a:rPr kumimoji="0" lang="en-US" sz="2800" b="1" i="0" u="none" strike="noStrike" kern="1200" cap="none" spc="0" normalizeH="0" noProof="0" dirty="0">
                <a:ln>
                  <a:noFill/>
                </a:ln>
                <a:solidFill>
                  <a:prstClr val="black"/>
                </a:solidFill>
                <a:effectLst/>
                <a:uLnTx/>
                <a:uFillTx/>
                <a:latin typeface="Corbel" panose="020B0503020204020204"/>
                <a:ea typeface="+mn-ea"/>
                <a:cs typeface="+mn-cs"/>
              </a:rPr>
              <a:t> sin</a:t>
            </a:r>
          </a:p>
          <a:p>
            <a:pPr marL="463550" lvl="1" indent="-231775">
              <a:buFont typeface="Arial" panose="020B0604020202020204" pitchFamily="34" charset="0"/>
              <a:buChar char="•"/>
            </a:pPr>
            <a:r>
              <a:rPr lang="en-US" sz="2800" baseline="0" dirty="0">
                <a:solidFill>
                  <a:prstClr val="black"/>
                </a:solidFill>
                <a:latin typeface="Corbel" panose="020B0503020204020204"/>
              </a:rPr>
              <a:t>II</a:t>
            </a:r>
            <a:r>
              <a:rPr lang="en-US" sz="2800" dirty="0">
                <a:solidFill>
                  <a:prstClr val="black"/>
                </a:solidFill>
                <a:latin typeface="Corbel" panose="020B0503020204020204"/>
              </a:rPr>
              <a:t> Peter 3:15-16 </a:t>
            </a:r>
            <a:r>
              <a:rPr lang="en-US" sz="2800" dirty="0">
                <a:solidFill>
                  <a:prstClr val="black"/>
                </a:solidFill>
              </a:rPr>
              <a:t>– “… twist to their own destruction”</a:t>
            </a: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36550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Parallax</Template>
  <TotalTime>420</TotalTime>
  <Words>3144</Words>
  <Application>Microsoft Office PowerPoint</Application>
  <PresentationFormat>On-screen Show (4:3)</PresentationFormat>
  <Paragraphs>191</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Arial</vt:lpstr>
      <vt:lpstr>Corbel</vt:lpstr>
      <vt:lpstr>Parallax</vt:lpstr>
      <vt:lpstr>God’s Mirror</vt:lpstr>
      <vt:lpstr>About Mirrors</vt:lpstr>
      <vt:lpstr>Why Do We Use Mirrors?</vt:lpstr>
      <vt:lpstr>How Do You Use God’s Mirror?</vt:lpstr>
      <vt:lpstr>Two Examples</vt:lpstr>
      <vt:lpstr>Two Examples</vt:lpstr>
      <vt:lpstr>Two Examples</vt:lpstr>
      <vt:lpstr>What Do You See In God’s Mirror?</vt:lpstr>
      <vt:lpstr>What Do You See In God’s Mirror?</vt:lpstr>
      <vt:lpstr>God’s Mirror</vt:lpstr>
      <vt:lpstr>What God Wants You To Do</vt:lpstr>
      <vt:lpstr>What God Wants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4</cp:revision>
  <cp:lastPrinted>2025-02-16T05:09:59Z</cp:lastPrinted>
  <dcterms:created xsi:type="dcterms:W3CDTF">2025-02-15T22:09:40Z</dcterms:created>
  <dcterms:modified xsi:type="dcterms:W3CDTF">2025-03-02T15:36:24Z</dcterms:modified>
</cp:coreProperties>
</file>